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handoutMasterIdLst>
    <p:handoutMasterId r:id="rId38"/>
  </p:handoutMasterIdLst>
  <p:sldIdLst>
    <p:sldId id="258" r:id="rId2"/>
    <p:sldId id="289" r:id="rId3"/>
    <p:sldId id="260" r:id="rId4"/>
    <p:sldId id="261" r:id="rId5"/>
    <p:sldId id="263" r:id="rId6"/>
    <p:sldId id="296" r:id="rId7"/>
    <p:sldId id="264" r:id="rId8"/>
    <p:sldId id="265" r:id="rId9"/>
    <p:sldId id="266" r:id="rId10"/>
    <p:sldId id="267" r:id="rId11"/>
    <p:sldId id="268" r:id="rId12"/>
    <p:sldId id="270" r:id="rId13"/>
    <p:sldId id="303" r:id="rId14"/>
    <p:sldId id="272" r:id="rId15"/>
    <p:sldId id="290" r:id="rId16"/>
    <p:sldId id="274" r:id="rId17"/>
    <p:sldId id="276" r:id="rId18"/>
    <p:sldId id="294" r:id="rId19"/>
    <p:sldId id="295" r:id="rId20"/>
    <p:sldId id="277" r:id="rId21"/>
    <p:sldId id="302" r:id="rId22"/>
    <p:sldId id="292" r:id="rId23"/>
    <p:sldId id="278" r:id="rId24"/>
    <p:sldId id="279" r:id="rId25"/>
    <p:sldId id="293" r:id="rId26"/>
    <p:sldId id="297" r:id="rId27"/>
    <p:sldId id="299" r:id="rId28"/>
    <p:sldId id="298" r:id="rId29"/>
    <p:sldId id="284" r:id="rId30"/>
    <p:sldId id="280" r:id="rId31"/>
    <p:sldId id="281" r:id="rId32"/>
    <p:sldId id="282" r:id="rId33"/>
    <p:sldId id="283" r:id="rId34"/>
    <p:sldId id="304" r:id="rId35"/>
    <p:sldId id="286" r:id="rId36"/>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0000"/>
    <a:srgbClr val="FF99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49" autoAdjust="0"/>
    <p:restoredTop sz="90929"/>
  </p:normalViewPr>
  <p:slideViewPr>
    <p:cSldViewPr>
      <p:cViewPr varScale="1">
        <p:scale>
          <a:sx n="84" d="100"/>
          <a:sy n="84" d="100"/>
        </p:scale>
        <p:origin x="10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2088"/>
    </p:cViewPr>
  </p:sorterViewPr>
  <p:notesViewPr>
    <p:cSldViewPr>
      <p:cViewPr varScale="1">
        <p:scale>
          <a:sx n="69" d="100"/>
          <a:sy n="69" d="100"/>
        </p:scale>
        <p:origin x="323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endParaRPr lang="en-US" altLang="en-US"/>
          </a:p>
        </p:txBody>
      </p:sp>
      <p:sp>
        <p:nvSpPr>
          <p:cNvPr id="181251" name="Rectangle 3"/>
          <p:cNvSpPr>
            <a:spLocks noGrp="1" noChangeArrowheads="1"/>
          </p:cNvSpPr>
          <p:nvPr>
            <p:ph type="dt" sz="quarter"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ltLang="en-US"/>
          </a:p>
        </p:txBody>
      </p:sp>
      <p:sp>
        <p:nvSpPr>
          <p:cNvPr id="181252"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endParaRPr lang="en-US" altLang="en-US"/>
          </a:p>
        </p:txBody>
      </p:sp>
      <p:sp>
        <p:nvSpPr>
          <p:cNvPr id="181253" name="Rectangle 5"/>
          <p:cNvSpPr>
            <a:spLocks noGrp="1" noChangeArrowheads="1"/>
          </p:cNvSpPr>
          <p:nvPr>
            <p:ph type="sldNum" sz="quarter" idx="3"/>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C719B172-2833-496F-B502-7C60A364DF52}" type="slidenum">
              <a:rPr lang="en-US" altLang="en-US"/>
              <a:pPr/>
              <a:t>‹#›</a:t>
            </a:fld>
            <a:endParaRPr lang="en-US" altLang="en-US"/>
          </a:p>
        </p:txBody>
      </p:sp>
    </p:spTree>
    <p:extLst>
      <p:ext uri="{BB962C8B-B14F-4D97-AF65-F5344CB8AC3E}">
        <p14:creationId xmlns:p14="http://schemas.microsoft.com/office/powerpoint/2010/main" val="2596478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defRPr sz="1200"/>
            </a:lvl1pPr>
          </a:lstStyle>
          <a:p>
            <a:endParaRPr lang="en-US" altLang="en-US"/>
          </a:p>
        </p:txBody>
      </p:sp>
      <p:sp>
        <p:nvSpPr>
          <p:cNvPr id="19459" name="Rectangle 3"/>
          <p:cNvSpPr>
            <a:spLocks noGrp="1" noChangeArrowheads="1"/>
          </p:cNvSpPr>
          <p:nvPr>
            <p:ph type="dt" idx="1"/>
          </p:nvPr>
        </p:nvSpPr>
        <p:spPr bwMode="auto">
          <a:xfrm>
            <a:off x="3971925"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ltLang="en-US"/>
          </a:p>
        </p:txBody>
      </p:sp>
      <p:sp>
        <p:nvSpPr>
          <p:cNvPr id="1946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935038" y="4416425"/>
            <a:ext cx="5140325"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2" name="Rectangle 6"/>
          <p:cNvSpPr>
            <a:spLocks noGrp="1" noChangeArrowheads="1"/>
          </p:cNvSpPr>
          <p:nvPr>
            <p:ph type="ftr" sz="quarter" idx="4"/>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defRPr sz="1200"/>
            </a:lvl1pPr>
          </a:lstStyle>
          <a:p>
            <a:endParaRPr lang="en-US" altLang="en-US"/>
          </a:p>
        </p:txBody>
      </p:sp>
      <p:sp>
        <p:nvSpPr>
          <p:cNvPr id="19463" name="Rectangle 7"/>
          <p:cNvSpPr>
            <a:spLocks noGrp="1" noChangeArrowheads="1"/>
          </p:cNvSpPr>
          <p:nvPr>
            <p:ph type="sldNum" sz="quarter" idx="5"/>
          </p:nvPr>
        </p:nvSpPr>
        <p:spPr bwMode="auto">
          <a:xfrm>
            <a:off x="3971925"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defRPr sz="1200"/>
            </a:lvl1pPr>
          </a:lstStyle>
          <a:p>
            <a:fld id="{C92710AF-1557-447B-9880-9DD16EA1DA05}" type="slidenum">
              <a:rPr lang="en-US" altLang="en-US"/>
              <a:pPr/>
              <a:t>‹#›</a:t>
            </a:fld>
            <a:endParaRPr lang="en-US" altLang="en-US"/>
          </a:p>
        </p:txBody>
      </p:sp>
    </p:spTree>
    <p:extLst>
      <p:ext uri="{BB962C8B-B14F-4D97-AF65-F5344CB8AC3E}">
        <p14:creationId xmlns:p14="http://schemas.microsoft.com/office/powerpoint/2010/main" val="795564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2710AF-1557-447B-9880-9DD16EA1DA05}" type="slidenum">
              <a:rPr lang="en-US" altLang="en-US" smtClean="0"/>
              <a:pPr/>
              <a:t>25</a:t>
            </a:fld>
            <a:endParaRPr lang="en-US" altLang="en-US"/>
          </a:p>
        </p:txBody>
      </p:sp>
    </p:spTree>
    <p:extLst>
      <p:ext uri="{BB962C8B-B14F-4D97-AF65-F5344CB8AC3E}">
        <p14:creationId xmlns:p14="http://schemas.microsoft.com/office/powerpoint/2010/main" val="146068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2710AF-1557-447B-9880-9DD16EA1DA05}" type="slidenum">
              <a:rPr lang="en-US" altLang="en-US" smtClean="0"/>
              <a:pPr/>
              <a:t>26</a:t>
            </a:fld>
            <a:endParaRPr lang="en-US" altLang="en-US"/>
          </a:p>
        </p:txBody>
      </p:sp>
    </p:spTree>
    <p:extLst>
      <p:ext uri="{BB962C8B-B14F-4D97-AF65-F5344CB8AC3E}">
        <p14:creationId xmlns:p14="http://schemas.microsoft.com/office/powerpoint/2010/main" val="175841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2710AF-1557-447B-9880-9DD16EA1DA05}" type="slidenum">
              <a:rPr lang="en-US" altLang="en-US" smtClean="0"/>
              <a:pPr/>
              <a:t>27</a:t>
            </a:fld>
            <a:endParaRPr lang="en-US" altLang="en-US"/>
          </a:p>
        </p:txBody>
      </p:sp>
    </p:spTree>
    <p:extLst>
      <p:ext uri="{BB962C8B-B14F-4D97-AF65-F5344CB8AC3E}">
        <p14:creationId xmlns:p14="http://schemas.microsoft.com/office/powerpoint/2010/main" val="284640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2710AF-1557-447B-9880-9DD16EA1DA05}" type="slidenum">
              <a:rPr lang="en-US" altLang="en-US" smtClean="0"/>
              <a:pPr/>
              <a:t>28</a:t>
            </a:fld>
            <a:endParaRPr lang="en-US" altLang="en-US"/>
          </a:p>
        </p:txBody>
      </p:sp>
    </p:spTree>
    <p:extLst>
      <p:ext uri="{BB962C8B-B14F-4D97-AF65-F5344CB8AC3E}">
        <p14:creationId xmlns:p14="http://schemas.microsoft.com/office/powerpoint/2010/main" val="3200668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4526052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6813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5158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025494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4837844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2564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93188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37099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0724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206769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8534338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3" name="Picture 9" descr="C:\Documents and Settings\Mike\Desktop\WEB SITES\La salle site\chymian L back.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448675" y="6134100"/>
            <a:ext cx="695325" cy="7239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ctrTitle"/>
          </p:nvPr>
        </p:nvSpPr>
        <p:spPr>
          <a:xfrm>
            <a:off x="685800" y="0"/>
            <a:ext cx="7772400" cy="1143000"/>
          </a:xfrm>
          <a:noFill/>
          <a:ln/>
        </p:spPr>
        <p:txBody>
          <a:bodyPr lIns="92075" tIns="46038" rIns="92075" bIns="46038" anchor="ctr"/>
          <a:lstStyle/>
          <a:p>
            <a:r>
              <a:rPr lang="en-US" altLang="en-US" sz="4000" b="1" dirty="0" smtClean="0">
                <a:latin typeface="Calibri" panose="020F0502020204030204" pitchFamily="34" charset="0"/>
                <a:cs typeface="Calibri" panose="020F0502020204030204" pitchFamily="34" charset="0"/>
              </a:rPr>
              <a:t>Chapter 3</a:t>
            </a:r>
            <a:endParaRPr lang="en-US" altLang="en-US" sz="4000" b="1" dirty="0">
              <a:latin typeface="Calibri" panose="020F0502020204030204" pitchFamily="34" charset="0"/>
              <a:cs typeface="Calibri" panose="020F0502020204030204" pitchFamily="34" charset="0"/>
            </a:endParaRPr>
          </a:p>
        </p:txBody>
      </p:sp>
      <p:sp>
        <p:nvSpPr>
          <p:cNvPr id="241667" name="Rectangle 3"/>
          <p:cNvSpPr>
            <a:spLocks noGrp="1" noChangeArrowheads="1"/>
          </p:cNvSpPr>
          <p:nvPr>
            <p:ph type="subTitle" idx="1"/>
          </p:nvPr>
        </p:nvSpPr>
        <p:spPr>
          <a:xfrm>
            <a:off x="1371600" y="914400"/>
            <a:ext cx="6400800" cy="1752600"/>
          </a:xfrm>
          <a:noFill/>
          <a:ln/>
        </p:spPr>
        <p:txBody>
          <a:bodyPr lIns="92075" tIns="46038" rIns="92075" bIns="46038"/>
          <a:lstStyle/>
          <a:p>
            <a:pPr marL="342900" indent="-342900"/>
            <a:r>
              <a:rPr lang="en-US" altLang="en-US" sz="4000" b="1" dirty="0" smtClean="0">
                <a:solidFill>
                  <a:schemeClr val="tx2"/>
                </a:solidFill>
                <a:latin typeface="Calibri" panose="020F0502020204030204" pitchFamily="34" charset="0"/>
                <a:cs typeface="Calibri" panose="020F0502020204030204" pitchFamily="34" charset="0"/>
              </a:rPr>
              <a:t>Experimental Error</a:t>
            </a:r>
            <a:endParaRPr lang="en-US" altLang="en-US" sz="4000" b="1" dirty="0">
              <a:solidFill>
                <a:schemeClr val="tx2"/>
              </a:solidFill>
              <a:latin typeface="Calibri" panose="020F0502020204030204" pitchFamily="34" charset="0"/>
              <a:cs typeface="Calibri" panose="020F0502020204030204" pitchFamily="34" charset="0"/>
            </a:endParaRPr>
          </a:p>
        </p:txBody>
      </p:sp>
      <p:pic>
        <p:nvPicPr>
          <p:cNvPr id="241669" name="Picture 5" descr="C:\Documents and Settings\Mike\Desktop\Teaching stuff\300px-Train_wreck_at_Montparnasse_18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3449638" cy="4873625"/>
          </a:xfrm>
          <a:prstGeom prst="rect">
            <a:avLst/>
          </a:prstGeom>
          <a:noFill/>
          <a:extLst>
            <a:ext uri="{909E8E84-426E-40DD-AFC4-6F175D3DCCD1}">
              <a14:hiddenFill xmlns:a14="http://schemas.microsoft.com/office/drawing/2010/main">
                <a:solidFill>
                  <a:srgbClr val="FFFFFF"/>
                </a:solidFill>
              </a14:hiddenFill>
            </a:ext>
          </a:extLst>
        </p:spPr>
      </p:pic>
      <p:sp>
        <p:nvSpPr>
          <p:cNvPr id="241670" name="Text Box 6"/>
          <p:cNvSpPr txBox="1">
            <a:spLocks noChangeArrowheads="1"/>
          </p:cNvSpPr>
          <p:nvPr/>
        </p:nvSpPr>
        <p:spPr bwMode="auto">
          <a:xfrm>
            <a:off x="4876800" y="2438400"/>
            <a:ext cx="35052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1" dirty="0">
                <a:latin typeface="Calibri" panose="020F0502020204030204" pitchFamily="34" charset="0"/>
                <a:cs typeface="Calibri" panose="020F0502020204030204" pitchFamily="34" charset="0"/>
              </a:rPr>
              <a:t>The derailment on October 22, 1895 of the Granville-Paris Express that overran the buffer stop. The engine careened across almost 100 feet (30 meters) of the station concourse, crashed through a two-foot thick wall, shot across a terrace and sailed out of the station, plummeting onto the Place de Rennes 30 feet (10 meters) below where it stood on its nose. While all of the passengers on board the train survived, one woman on the street below was killed </a:t>
            </a:r>
            <a:r>
              <a:rPr lang="en-US" altLang="en-US" sz="1600" b="1" dirty="0" smtClean="0">
                <a:latin typeface="Calibri" panose="020F0502020204030204" pitchFamily="34" charset="0"/>
                <a:cs typeface="Calibri" panose="020F0502020204030204" pitchFamily="34" charset="0"/>
              </a:rPr>
              <a:t>by the </a:t>
            </a:r>
            <a:r>
              <a:rPr lang="en-US" altLang="en-US" sz="1600" b="1" dirty="0">
                <a:latin typeface="Calibri" panose="020F0502020204030204" pitchFamily="34" charset="0"/>
                <a:cs typeface="Calibri" panose="020F0502020204030204" pitchFamily="34" charset="0"/>
              </a:rPr>
              <a:t>falling </a:t>
            </a:r>
            <a:r>
              <a:rPr lang="en-US" altLang="en-US" sz="1600" b="1" dirty="0" smtClean="0">
                <a:latin typeface="Calibri" panose="020F0502020204030204" pitchFamily="34" charset="0"/>
                <a:cs typeface="Calibri" panose="020F0502020204030204" pitchFamily="34" charset="0"/>
              </a:rPr>
              <a:t>train. </a:t>
            </a:r>
            <a:endParaRPr lang="en-US" altLang="en-US" sz="1600" b="1" dirty="0">
              <a:latin typeface="Calibri" panose="020F0502020204030204" pitchFamily="34" charset="0"/>
              <a:cs typeface="Calibri" panose="020F0502020204030204" pitchFamily="34" charset="0"/>
            </a:endParaRPr>
          </a:p>
          <a:p>
            <a:endParaRPr lang="en-US" alt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685800" y="190500"/>
            <a:ext cx="7772400" cy="1143000"/>
          </a:xfrm>
        </p:spPr>
        <p:txBody>
          <a:bodyPr/>
          <a:lstStyle/>
          <a:p>
            <a:r>
              <a:rPr lang="en-US" altLang="en-US" sz="4000" b="1" dirty="0">
                <a:latin typeface="Calibri" panose="020F0502020204030204" pitchFamily="34" charset="0"/>
                <a:cs typeface="Calibri" panose="020F0502020204030204" pitchFamily="34" charset="0"/>
              </a:rPr>
              <a:t>Significant Figures in Arithmetic</a:t>
            </a:r>
          </a:p>
        </p:txBody>
      </p:sp>
      <p:sp>
        <p:nvSpPr>
          <p:cNvPr id="250883" name="Rectangle 3"/>
          <p:cNvSpPr>
            <a:spLocks noGrp="1" noChangeArrowheads="1"/>
          </p:cNvSpPr>
          <p:nvPr>
            <p:ph idx="1"/>
          </p:nvPr>
        </p:nvSpPr>
        <p:spPr>
          <a:xfrm>
            <a:off x="527713" y="1274506"/>
            <a:ext cx="7772400" cy="4114800"/>
          </a:xfrm>
        </p:spPr>
        <p:txBody>
          <a:bodyPr/>
          <a:lstStyle/>
          <a:p>
            <a:pPr algn="just">
              <a:buFontTx/>
              <a:buNone/>
            </a:pPr>
            <a:r>
              <a:rPr lang="en-US" altLang="en-US" sz="2800" b="1" dirty="0">
                <a:latin typeface="Calibri" panose="020F0502020204030204" pitchFamily="34" charset="0"/>
                <a:cs typeface="Calibri" panose="020F0502020204030204" pitchFamily="34" charset="0"/>
              </a:rPr>
              <a:t>Logarithms and Antilogarithms</a:t>
            </a:r>
          </a:p>
          <a:p>
            <a:pPr algn="just">
              <a:buFontTx/>
              <a:buNone/>
            </a:pPr>
            <a:r>
              <a:rPr lang="en-US" altLang="en-US" dirty="0"/>
              <a:t>	</a:t>
            </a:r>
            <a:r>
              <a:rPr lang="en-US" altLang="en-US" sz="2800" dirty="0">
                <a:latin typeface="Calibri" panose="020F0502020204030204" pitchFamily="34" charset="0"/>
                <a:cs typeface="Calibri" panose="020F0502020204030204" pitchFamily="34" charset="0"/>
              </a:rPr>
              <a:t>logarithm of n:</a:t>
            </a:r>
          </a:p>
          <a:p>
            <a:pPr algn="just">
              <a:buFontTx/>
              <a:buNone/>
            </a:pPr>
            <a:r>
              <a:rPr lang="en-US" altLang="en-US" sz="2800" b="1" dirty="0">
                <a:latin typeface="Calibri" panose="020F0502020204030204" pitchFamily="34" charset="0"/>
                <a:cs typeface="Calibri" panose="020F0502020204030204" pitchFamily="34" charset="0"/>
              </a:rPr>
              <a:t>	n</a:t>
            </a:r>
            <a:r>
              <a:rPr lang="en-US" altLang="en-US" sz="2800" dirty="0">
                <a:latin typeface="Calibri" panose="020F0502020204030204" pitchFamily="34" charset="0"/>
                <a:cs typeface="Calibri" panose="020F0502020204030204" pitchFamily="34" charset="0"/>
              </a:rPr>
              <a:t> = </a:t>
            </a:r>
            <a:r>
              <a:rPr lang="en-US" altLang="en-US" sz="2800" dirty="0" smtClean="0">
                <a:latin typeface="Calibri" panose="020F0502020204030204" pitchFamily="34" charset="0"/>
                <a:cs typeface="Calibri" panose="020F0502020204030204" pitchFamily="34" charset="0"/>
              </a:rPr>
              <a:t>10</a:t>
            </a:r>
            <a:r>
              <a:rPr lang="en-US" altLang="en-US" sz="2800" b="1" baseline="30000" dirty="0" smtClean="0">
                <a:latin typeface="Calibri" panose="020F0502020204030204" pitchFamily="34" charset="0"/>
                <a:cs typeface="Calibri" panose="020F0502020204030204" pitchFamily="34" charset="0"/>
              </a:rPr>
              <a:t>a</a:t>
            </a:r>
            <a:r>
              <a:rPr lang="en-US" altLang="en-US" sz="2800" dirty="0" smtClean="0">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	</a:t>
            </a:r>
            <a:r>
              <a:rPr lang="en-US" altLang="en-US" sz="2800" dirty="0" smtClean="0">
                <a:latin typeface="Calibri" panose="020F0502020204030204" pitchFamily="34" charset="0"/>
                <a:cs typeface="Calibri" panose="020F0502020204030204" pitchFamily="34" charset="0"/>
              </a:rPr>
              <a:t>          log </a:t>
            </a:r>
            <a:r>
              <a:rPr lang="en-US" altLang="en-US" sz="2800" b="1" dirty="0">
                <a:latin typeface="Calibri" panose="020F0502020204030204" pitchFamily="34" charset="0"/>
                <a:cs typeface="Calibri" panose="020F0502020204030204" pitchFamily="34" charset="0"/>
              </a:rPr>
              <a:t>n</a:t>
            </a:r>
            <a:r>
              <a:rPr lang="en-US" altLang="en-US" sz="2800" dirty="0">
                <a:latin typeface="Calibri" panose="020F0502020204030204" pitchFamily="34" charset="0"/>
                <a:cs typeface="Calibri" panose="020F0502020204030204" pitchFamily="34" charset="0"/>
              </a:rPr>
              <a:t> = </a:t>
            </a:r>
            <a:r>
              <a:rPr lang="en-US" altLang="en-US" sz="2800" b="1" dirty="0">
                <a:latin typeface="Calibri" panose="020F0502020204030204" pitchFamily="34" charset="0"/>
                <a:cs typeface="Calibri" panose="020F0502020204030204" pitchFamily="34" charset="0"/>
              </a:rPr>
              <a:t>a</a:t>
            </a:r>
            <a:endParaRPr lang="en-US" altLang="en-US" sz="2800" dirty="0">
              <a:latin typeface="Calibri" panose="020F0502020204030204" pitchFamily="34" charset="0"/>
              <a:cs typeface="Calibri" panose="020F0502020204030204" pitchFamily="34" charset="0"/>
            </a:endParaRPr>
          </a:p>
          <a:p>
            <a:pPr algn="just">
              <a:buFontTx/>
              <a:buNone/>
            </a:pPr>
            <a:r>
              <a:rPr lang="en-US" altLang="en-US" sz="2800" b="1" dirty="0">
                <a:latin typeface="Calibri" panose="020F0502020204030204" pitchFamily="34" charset="0"/>
                <a:cs typeface="Calibri" panose="020F0502020204030204" pitchFamily="34" charset="0"/>
              </a:rPr>
              <a:t>	n</a:t>
            </a:r>
            <a:r>
              <a:rPr lang="en-US" altLang="en-US" sz="2800" dirty="0">
                <a:latin typeface="Calibri" panose="020F0502020204030204" pitchFamily="34" charset="0"/>
                <a:cs typeface="Calibri" panose="020F0502020204030204" pitchFamily="34" charset="0"/>
              </a:rPr>
              <a:t> is the antilogarithm of </a:t>
            </a:r>
            <a:r>
              <a:rPr lang="en-US" altLang="en-US" sz="2800" b="1" dirty="0" smtClean="0">
                <a:latin typeface="Calibri" panose="020F0502020204030204" pitchFamily="34" charset="0"/>
                <a:cs typeface="Calibri" panose="020F0502020204030204" pitchFamily="34" charset="0"/>
              </a:rPr>
              <a:t>a</a:t>
            </a:r>
            <a:endParaRPr lang="en-US" altLang="en-US" sz="2800" dirty="0">
              <a:latin typeface="Calibri" panose="020F0502020204030204" pitchFamily="34" charset="0"/>
              <a:cs typeface="Calibri" panose="020F0502020204030204" pitchFamily="34" charset="0"/>
            </a:endParaRPr>
          </a:p>
          <a:p>
            <a:pPr>
              <a:buFontTx/>
              <a:buNone/>
            </a:pPr>
            <a:r>
              <a:rPr lang="en-US" altLang="en-US" sz="2800" dirty="0">
                <a:latin typeface="Calibri" panose="020F0502020204030204" pitchFamily="34" charset="0"/>
                <a:cs typeface="Calibri" panose="020F0502020204030204" pitchFamily="34" charset="0"/>
              </a:rPr>
              <a:t>	</a:t>
            </a:r>
            <a:r>
              <a:rPr lang="en-US" altLang="en-US" sz="2800" dirty="0" smtClean="0">
                <a:latin typeface="Calibri" panose="020F0502020204030204" pitchFamily="34" charset="0"/>
                <a:cs typeface="Calibri" panose="020F0502020204030204" pitchFamily="34" charset="0"/>
              </a:rPr>
              <a:t>    log (</a:t>
            </a:r>
            <a:r>
              <a:rPr lang="en-US" altLang="en-US" sz="2800" b="1" dirty="0" smtClean="0">
                <a:solidFill>
                  <a:srgbClr val="C00000"/>
                </a:solidFill>
                <a:latin typeface="Calibri" panose="020F0502020204030204" pitchFamily="34" charset="0"/>
                <a:cs typeface="Calibri" panose="020F0502020204030204" pitchFamily="34" charset="0"/>
              </a:rPr>
              <a:t>339</a:t>
            </a:r>
            <a:r>
              <a:rPr lang="en-US" altLang="en-US" sz="2800" dirty="0" smtClean="0">
                <a:latin typeface="Calibri" panose="020F0502020204030204" pitchFamily="34" charset="0"/>
                <a:cs typeface="Calibri" panose="020F0502020204030204" pitchFamily="34" charset="0"/>
              </a:rPr>
              <a:t>)= </a:t>
            </a:r>
            <a:r>
              <a:rPr lang="en-US" altLang="en-US" sz="2800" b="1" dirty="0" smtClean="0">
                <a:latin typeface="Calibri" panose="020F0502020204030204" pitchFamily="34" charset="0"/>
                <a:cs typeface="Calibri" panose="020F0502020204030204" pitchFamily="34" charset="0"/>
              </a:rPr>
              <a:t>2.</a:t>
            </a:r>
            <a:r>
              <a:rPr lang="en-US" altLang="en-US" sz="2800" b="1" dirty="0" smtClean="0">
                <a:solidFill>
                  <a:srgbClr val="C00000"/>
                </a:solidFill>
                <a:latin typeface="Calibri" panose="020F0502020204030204" pitchFamily="34" charset="0"/>
                <a:cs typeface="Calibri" panose="020F0502020204030204" pitchFamily="34" charset="0"/>
              </a:rPr>
              <a:t>530</a:t>
            </a:r>
            <a:r>
              <a:rPr lang="en-US" altLang="en-US" sz="2800" b="1" i="1" dirty="0" smtClean="0">
                <a:latin typeface="Calibri" panose="020F0502020204030204" pitchFamily="34" charset="0"/>
                <a:cs typeface="Calibri" panose="020F0502020204030204" pitchFamily="34" charset="0"/>
              </a:rPr>
              <a:t>	</a:t>
            </a:r>
            <a:r>
              <a:rPr lang="en-US" altLang="en-US" sz="2800" b="1" dirty="0" smtClean="0">
                <a:latin typeface="Calibri" panose="020F0502020204030204" pitchFamily="34" charset="0"/>
                <a:cs typeface="Calibri" panose="020F0502020204030204" pitchFamily="34" charset="0"/>
              </a:rPr>
              <a:t>    </a:t>
            </a:r>
            <a:r>
              <a:rPr lang="en-US" altLang="en-US" sz="2800" dirty="0" smtClean="0">
                <a:latin typeface="Calibri" panose="020F0502020204030204" pitchFamily="34" charset="0"/>
                <a:cs typeface="Calibri" panose="020F0502020204030204" pitchFamily="34" charset="0"/>
              </a:rPr>
              <a:t> log(</a:t>
            </a:r>
            <a:r>
              <a:rPr lang="en-US" altLang="en-US" sz="2800" b="1" dirty="0" smtClean="0">
                <a:solidFill>
                  <a:srgbClr val="C00000"/>
                </a:solidFill>
                <a:latin typeface="Calibri" panose="020F0502020204030204" pitchFamily="34" charset="0"/>
                <a:cs typeface="Calibri" panose="020F0502020204030204" pitchFamily="34" charset="0"/>
              </a:rPr>
              <a:t>3.39</a:t>
            </a:r>
            <a:r>
              <a:rPr lang="en-US" altLang="en-US" sz="2800" b="1" dirty="0" smtClean="0">
                <a:latin typeface="Calibri" panose="020F0502020204030204" pitchFamily="34" charset="0"/>
                <a:cs typeface="Calibri" panose="020F0502020204030204" pitchFamily="34" charset="0"/>
              </a:rPr>
              <a:t> x 10</a:t>
            </a:r>
            <a:r>
              <a:rPr lang="en-US" altLang="en-US" sz="2800" b="1" baseline="30000" dirty="0" smtClean="0">
                <a:latin typeface="Calibri" panose="020F0502020204030204" pitchFamily="34" charset="0"/>
                <a:cs typeface="Calibri" panose="020F0502020204030204" pitchFamily="34" charset="0"/>
              </a:rPr>
              <a:t>-5 </a:t>
            </a:r>
            <a:r>
              <a:rPr lang="en-US" altLang="en-US" sz="2800" dirty="0" smtClean="0">
                <a:latin typeface="Calibri" panose="020F0502020204030204" pitchFamily="34" charset="0"/>
                <a:cs typeface="Calibri" panose="020F0502020204030204" pitchFamily="34" charset="0"/>
              </a:rPr>
              <a:t>)=</a:t>
            </a:r>
            <a:r>
              <a:rPr lang="en-US" altLang="en-US" sz="2800" b="1" dirty="0" smtClean="0">
                <a:latin typeface="Calibri" panose="020F0502020204030204" pitchFamily="34" charset="0"/>
                <a:cs typeface="Calibri" panose="020F0502020204030204" pitchFamily="34" charset="0"/>
              </a:rPr>
              <a:t>-4</a:t>
            </a:r>
            <a:r>
              <a:rPr lang="en-US" altLang="en-US" sz="2800" b="1" dirty="0" smtClean="0">
                <a:solidFill>
                  <a:srgbClr val="002060"/>
                </a:solidFill>
                <a:latin typeface="Calibri" panose="020F0502020204030204" pitchFamily="34" charset="0"/>
                <a:cs typeface="Calibri" panose="020F0502020204030204" pitchFamily="34" charset="0"/>
              </a:rPr>
              <a:t>.</a:t>
            </a:r>
            <a:r>
              <a:rPr lang="en-US" altLang="en-US" sz="2800" b="1" dirty="0" smtClean="0">
                <a:solidFill>
                  <a:srgbClr val="C00000"/>
                </a:solidFill>
                <a:latin typeface="Calibri" panose="020F0502020204030204" pitchFamily="34" charset="0"/>
                <a:cs typeface="Calibri" panose="020F0502020204030204" pitchFamily="34" charset="0"/>
              </a:rPr>
              <a:t>470</a:t>
            </a:r>
            <a:endParaRPr lang="en-US" altLang="en-US" sz="2800" dirty="0" smtClean="0">
              <a:solidFill>
                <a:srgbClr val="C00000"/>
              </a:solidFill>
              <a:latin typeface="Calibri" panose="020F0502020204030204" pitchFamily="34" charset="0"/>
              <a:cs typeface="Calibri" panose="020F0502020204030204" pitchFamily="34" charset="0"/>
            </a:endParaRPr>
          </a:p>
          <a:p>
            <a:pPr algn="just">
              <a:buFontTx/>
              <a:buNone/>
            </a:pPr>
            <a:r>
              <a:rPr lang="en-US" altLang="en-US" sz="2800" b="1" dirty="0" smtClean="0">
                <a:latin typeface="Calibri" panose="020F0502020204030204" pitchFamily="34" charset="0"/>
                <a:cs typeface="Calibri" panose="020F0502020204030204" pitchFamily="34" charset="0"/>
              </a:rPr>
              <a:t>        2</a:t>
            </a:r>
            <a:r>
              <a:rPr lang="en-US" altLang="en-US" sz="2800" dirty="0" smtClean="0">
                <a:latin typeface="Calibri" panose="020F0502020204030204" pitchFamily="34" charset="0"/>
                <a:cs typeface="Calibri" panose="020F0502020204030204" pitchFamily="34" charset="0"/>
              </a:rPr>
              <a:t>              </a:t>
            </a:r>
            <a:r>
              <a:rPr lang="en-US" altLang="en-US" sz="2800" dirty="0" smtClean="0">
                <a:solidFill>
                  <a:srgbClr val="C00000"/>
                </a:solidFill>
                <a:latin typeface="Calibri" panose="020F0502020204030204" pitchFamily="34" charset="0"/>
                <a:cs typeface="Calibri" panose="020F0502020204030204" pitchFamily="34" charset="0"/>
              </a:rPr>
              <a:t>character          </a:t>
            </a:r>
            <a:r>
              <a:rPr lang="en-US" altLang="en-US" sz="2800" b="1" dirty="0" smtClean="0">
                <a:solidFill>
                  <a:srgbClr val="C00000"/>
                </a:solidFill>
                <a:latin typeface="Calibri" panose="020F0502020204030204" pitchFamily="34" charset="0"/>
                <a:cs typeface="Calibri" panose="020F0502020204030204" pitchFamily="34" charset="0"/>
              </a:rPr>
              <a:t> </a:t>
            </a:r>
            <a:r>
              <a:rPr lang="en-US" altLang="en-US" sz="2800" b="1" dirty="0" smtClean="0">
                <a:latin typeface="Calibri" panose="020F0502020204030204" pitchFamily="34" charset="0"/>
                <a:cs typeface="Calibri" panose="020F0502020204030204" pitchFamily="34" charset="0"/>
              </a:rPr>
              <a:t>-4           </a:t>
            </a:r>
            <a:r>
              <a:rPr lang="en-US" altLang="en-US" sz="2800" dirty="0" smtClean="0">
                <a:solidFill>
                  <a:srgbClr val="C00000"/>
                </a:solidFill>
                <a:latin typeface="Calibri" panose="020F0502020204030204" pitchFamily="34" charset="0"/>
                <a:cs typeface="Calibri" panose="020F0502020204030204" pitchFamily="34" charset="0"/>
              </a:rPr>
              <a:t>character </a:t>
            </a:r>
            <a:endParaRPr lang="en-US" altLang="en-US" sz="2800" b="1" dirty="0" smtClean="0">
              <a:solidFill>
                <a:srgbClr val="C00000"/>
              </a:solidFill>
              <a:latin typeface="Calibri" panose="020F0502020204030204" pitchFamily="34" charset="0"/>
              <a:cs typeface="Calibri" panose="020F0502020204030204" pitchFamily="34" charset="0"/>
            </a:endParaRPr>
          </a:p>
          <a:p>
            <a:pPr algn="just">
              <a:buFontTx/>
              <a:buNone/>
            </a:pPr>
            <a:r>
              <a:rPr lang="en-US" altLang="en-US" sz="2800" b="1" dirty="0">
                <a:latin typeface="Calibri" panose="020F0502020204030204" pitchFamily="34" charset="0"/>
                <a:cs typeface="Calibri" panose="020F0502020204030204" pitchFamily="34" charset="0"/>
              </a:rPr>
              <a:t>	</a:t>
            </a:r>
            <a:r>
              <a:rPr lang="en-US" altLang="en-US" sz="2800" b="1" dirty="0" smtClean="0">
                <a:latin typeface="Calibri" panose="020F0502020204030204" pitchFamily="34" charset="0"/>
                <a:cs typeface="Calibri" panose="020F0502020204030204" pitchFamily="34" charset="0"/>
              </a:rPr>
              <a:t>     .</a:t>
            </a:r>
            <a:r>
              <a:rPr lang="en-US" altLang="en-US" sz="2800" b="1" i="1" dirty="0" smtClean="0">
                <a:latin typeface="Calibri" panose="020F0502020204030204" pitchFamily="34" charset="0"/>
                <a:cs typeface="Calibri" panose="020F0502020204030204" pitchFamily="34" charset="0"/>
              </a:rPr>
              <a:t>530</a:t>
            </a:r>
            <a:r>
              <a:rPr lang="en-US" altLang="en-US" sz="2800" dirty="0" smtClean="0">
                <a:latin typeface="Calibri" panose="020F0502020204030204" pitchFamily="34" charset="0"/>
                <a:cs typeface="Calibri" panose="020F0502020204030204" pitchFamily="34" charset="0"/>
              </a:rPr>
              <a:t>         </a:t>
            </a:r>
            <a:r>
              <a:rPr lang="en-US" altLang="en-US" sz="2800" dirty="0" smtClean="0">
                <a:solidFill>
                  <a:srgbClr val="C00000"/>
                </a:solidFill>
                <a:latin typeface="Calibri" panose="020F0502020204030204" pitchFamily="34" charset="0"/>
                <a:cs typeface="Calibri" panose="020F0502020204030204" pitchFamily="34" charset="0"/>
              </a:rPr>
              <a:t>mantissa              </a:t>
            </a:r>
            <a:r>
              <a:rPr lang="en-US" altLang="en-US" sz="2800" b="1" dirty="0" smtClean="0">
                <a:latin typeface="Calibri" panose="020F0502020204030204" pitchFamily="34" charset="0"/>
                <a:cs typeface="Calibri" panose="020F0502020204030204" pitchFamily="34" charset="0"/>
              </a:rPr>
              <a:t>.470</a:t>
            </a:r>
            <a:r>
              <a:rPr lang="en-US" altLang="en-US" sz="2800" dirty="0">
                <a:solidFill>
                  <a:srgbClr val="C00000"/>
                </a:solidFill>
                <a:latin typeface="Calibri" panose="020F0502020204030204" pitchFamily="34" charset="0"/>
                <a:cs typeface="Calibri" panose="020F0502020204030204" pitchFamily="34" charset="0"/>
              </a:rPr>
              <a:t> </a:t>
            </a:r>
            <a:r>
              <a:rPr lang="en-US" altLang="en-US" sz="2800" dirty="0" smtClean="0">
                <a:solidFill>
                  <a:srgbClr val="C00000"/>
                </a:solidFill>
                <a:latin typeface="Calibri" panose="020F0502020204030204" pitchFamily="34" charset="0"/>
                <a:cs typeface="Calibri" panose="020F0502020204030204" pitchFamily="34" charset="0"/>
              </a:rPr>
              <a:t>        mantissa</a:t>
            </a:r>
            <a:endParaRPr lang="en-US" altLang="en-US" sz="2800" b="1" dirty="0">
              <a:latin typeface="Calibri" panose="020F0502020204030204" pitchFamily="34" charset="0"/>
              <a:cs typeface="Calibri" panose="020F0502020204030204" pitchFamily="34" charset="0"/>
            </a:endParaRPr>
          </a:p>
        </p:txBody>
      </p:sp>
      <p:sp>
        <p:nvSpPr>
          <p:cNvPr id="2" name="Right Arrow 1"/>
          <p:cNvSpPr/>
          <p:nvPr/>
        </p:nvSpPr>
        <p:spPr bwMode="auto">
          <a:xfrm>
            <a:off x="2286000" y="2590800"/>
            <a:ext cx="609600" cy="1524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sp>
        <p:nvSpPr>
          <p:cNvPr id="5" name="Right Arrow 4"/>
          <p:cNvSpPr/>
          <p:nvPr/>
        </p:nvSpPr>
        <p:spPr bwMode="auto">
          <a:xfrm>
            <a:off x="1981200" y="4066413"/>
            <a:ext cx="304800" cy="2286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sp>
        <p:nvSpPr>
          <p:cNvPr id="7" name="Right Arrow 6"/>
          <p:cNvSpPr/>
          <p:nvPr/>
        </p:nvSpPr>
        <p:spPr bwMode="auto">
          <a:xfrm>
            <a:off x="2133600" y="4575459"/>
            <a:ext cx="304800" cy="2286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sp>
        <p:nvSpPr>
          <p:cNvPr id="8" name="Right Arrow 7"/>
          <p:cNvSpPr/>
          <p:nvPr/>
        </p:nvSpPr>
        <p:spPr bwMode="auto">
          <a:xfrm>
            <a:off x="5486400" y="4054121"/>
            <a:ext cx="304800" cy="2286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sp>
        <p:nvSpPr>
          <p:cNvPr id="9" name="Right Arrow 8"/>
          <p:cNvSpPr/>
          <p:nvPr/>
        </p:nvSpPr>
        <p:spPr bwMode="auto">
          <a:xfrm>
            <a:off x="6019800" y="4575459"/>
            <a:ext cx="304800" cy="2286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0883">
                                            <p:txEl>
                                              <p:pRg st="0" end="0"/>
                                            </p:txEl>
                                          </p:spTgt>
                                        </p:tgtEl>
                                        <p:attrNameLst>
                                          <p:attrName>style.visibility</p:attrName>
                                        </p:attrNameLst>
                                      </p:cBhvr>
                                      <p:to>
                                        <p:strVal val="visible"/>
                                      </p:to>
                                    </p:set>
                                    <p:anim calcmode="lin" valueType="num">
                                      <p:cBhvr additive="base">
                                        <p:cTn id="7" dur="500" fill="hold"/>
                                        <p:tgtEl>
                                          <p:spTgt spid="2508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508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0883">
                                            <p:txEl>
                                              <p:pRg st="1" end="1"/>
                                            </p:txEl>
                                          </p:spTgt>
                                        </p:tgtEl>
                                        <p:attrNameLst>
                                          <p:attrName>style.visibility</p:attrName>
                                        </p:attrNameLst>
                                      </p:cBhvr>
                                      <p:to>
                                        <p:strVal val="visible"/>
                                      </p:to>
                                    </p:set>
                                    <p:anim calcmode="lin" valueType="num">
                                      <p:cBhvr additive="base">
                                        <p:cTn id="13" dur="500" fill="hold"/>
                                        <p:tgtEl>
                                          <p:spTgt spid="25088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508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0883">
                                            <p:txEl>
                                              <p:pRg st="2" end="2"/>
                                            </p:txEl>
                                          </p:spTgt>
                                        </p:tgtEl>
                                        <p:attrNameLst>
                                          <p:attrName>style.visibility</p:attrName>
                                        </p:attrNameLst>
                                      </p:cBhvr>
                                      <p:to>
                                        <p:strVal val="visible"/>
                                      </p:to>
                                    </p:set>
                                    <p:anim calcmode="lin" valueType="num">
                                      <p:cBhvr additive="base">
                                        <p:cTn id="19" dur="500" fill="hold"/>
                                        <p:tgtEl>
                                          <p:spTgt spid="25088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508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50883">
                                            <p:txEl>
                                              <p:pRg st="3" end="3"/>
                                            </p:txEl>
                                          </p:spTgt>
                                        </p:tgtEl>
                                        <p:attrNameLst>
                                          <p:attrName>style.visibility</p:attrName>
                                        </p:attrNameLst>
                                      </p:cBhvr>
                                      <p:to>
                                        <p:strVal val="visible"/>
                                      </p:to>
                                    </p:set>
                                    <p:anim calcmode="lin" valueType="num">
                                      <p:cBhvr additive="base">
                                        <p:cTn id="29" dur="500" fill="hold"/>
                                        <p:tgtEl>
                                          <p:spTgt spid="250883">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508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50883">
                                            <p:txEl>
                                              <p:pRg st="4" end="4"/>
                                            </p:txEl>
                                          </p:spTgt>
                                        </p:tgtEl>
                                        <p:attrNameLst>
                                          <p:attrName>style.visibility</p:attrName>
                                        </p:attrNameLst>
                                      </p:cBhvr>
                                      <p:to>
                                        <p:strVal val="visible"/>
                                      </p:to>
                                    </p:set>
                                    <p:anim calcmode="lin" valueType="num">
                                      <p:cBhvr additive="base">
                                        <p:cTn id="35" dur="500" fill="hold"/>
                                        <p:tgtEl>
                                          <p:spTgt spid="250883">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508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50883">
                                            <p:txEl>
                                              <p:pRg st="5" end="5"/>
                                            </p:txEl>
                                          </p:spTgt>
                                        </p:tgtEl>
                                        <p:attrNameLst>
                                          <p:attrName>style.visibility</p:attrName>
                                        </p:attrNameLst>
                                      </p:cBhvr>
                                      <p:to>
                                        <p:strVal val="visible"/>
                                      </p:to>
                                    </p:set>
                                    <p:anim calcmode="lin" valueType="num">
                                      <p:cBhvr additive="base">
                                        <p:cTn id="41" dur="500" fill="hold"/>
                                        <p:tgtEl>
                                          <p:spTgt spid="250883">
                                            <p:txEl>
                                              <p:pRg st="5" end="5"/>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508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50883">
                                            <p:txEl>
                                              <p:pRg st="6" end="6"/>
                                            </p:txEl>
                                          </p:spTgt>
                                        </p:tgtEl>
                                        <p:attrNameLst>
                                          <p:attrName>style.visibility</p:attrName>
                                        </p:attrNameLst>
                                      </p:cBhvr>
                                      <p:to>
                                        <p:strVal val="visible"/>
                                      </p:to>
                                    </p:set>
                                    <p:anim calcmode="lin" valueType="num">
                                      <p:cBhvr additive="base">
                                        <p:cTn id="55" dur="500" fill="hold"/>
                                        <p:tgtEl>
                                          <p:spTgt spid="250883">
                                            <p:txEl>
                                              <p:pRg st="6" end="6"/>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25088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uiExpand="1" build="p" autoUpdateAnimBg="0"/>
      <p:bldP spid="2" grpId="0" uiExpand="1" animBg="1"/>
      <p:bldP spid="5" grpId="0" uiExpand="1" animBg="1"/>
      <p:bldP spid="7" grpId="0" animBg="1"/>
      <p:bldP spid="8" grpId="0" uiExpand="1"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altLang="en-US" sz="4000" b="1" dirty="0">
                <a:latin typeface="Calibri" panose="020F0502020204030204" pitchFamily="34" charset="0"/>
                <a:cs typeface="Calibri" panose="020F0502020204030204" pitchFamily="34" charset="0"/>
              </a:rPr>
              <a:t>Significant Figures in Arithmetic</a:t>
            </a:r>
          </a:p>
        </p:txBody>
      </p:sp>
      <p:sp>
        <p:nvSpPr>
          <p:cNvPr id="251907" name="Rectangle 3"/>
          <p:cNvSpPr>
            <a:spLocks noGrp="1" noChangeArrowheads="1"/>
          </p:cNvSpPr>
          <p:nvPr>
            <p:ph idx="1"/>
          </p:nvPr>
        </p:nvSpPr>
        <p:spPr/>
        <p:txBody>
          <a:bodyPr/>
          <a:lstStyle/>
          <a:p>
            <a:pPr algn="just">
              <a:lnSpc>
                <a:spcPct val="90000"/>
              </a:lnSpc>
              <a:buFontTx/>
              <a:buNone/>
            </a:pPr>
            <a:r>
              <a:rPr lang="en-US" altLang="en-US" sz="2800" b="1" dirty="0">
                <a:latin typeface="Calibri" panose="020F0502020204030204" pitchFamily="34" charset="0"/>
                <a:cs typeface="Calibri" panose="020F0502020204030204" pitchFamily="34" charset="0"/>
              </a:rPr>
              <a:t>Logarithms and Antilogarithms</a:t>
            </a:r>
          </a:p>
          <a:p>
            <a:pPr algn="just">
              <a:lnSpc>
                <a:spcPct val="90000"/>
              </a:lnSpc>
              <a:buFontTx/>
              <a:buNone/>
            </a:pPr>
            <a:r>
              <a:rPr lang="en-US" altLang="en-US" sz="2800" dirty="0">
                <a:latin typeface="Calibri" panose="020F0502020204030204" pitchFamily="34" charset="0"/>
                <a:cs typeface="Calibri" panose="020F0502020204030204" pitchFamily="34" charset="0"/>
              </a:rPr>
              <a:t>	The number of significant figures in the </a:t>
            </a:r>
            <a:r>
              <a:rPr lang="en-US" altLang="en-US" sz="2800" b="1" dirty="0">
                <a:solidFill>
                  <a:srgbClr val="C00000"/>
                </a:solidFill>
                <a:latin typeface="Calibri" panose="020F0502020204030204" pitchFamily="34" charset="0"/>
                <a:cs typeface="Calibri" panose="020F0502020204030204" pitchFamily="34" charset="0"/>
              </a:rPr>
              <a:t>mantissa</a:t>
            </a:r>
            <a:r>
              <a:rPr lang="en-US" altLang="en-US" sz="2800" dirty="0">
                <a:latin typeface="Calibri" panose="020F0502020204030204" pitchFamily="34" charset="0"/>
                <a:cs typeface="Calibri" panose="020F0502020204030204" pitchFamily="34" charset="0"/>
              </a:rPr>
              <a:t> of the logarithm of the number should equal the number of significant figures in the number.</a:t>
            </a:r>
          </a:p>
          <a:p>
            <a:pPr algn="just">
              <a:lnSpc>
                <a:spcPct val="90000"/>
              </a:lnSpc>
              <a:buFontTx/>
              <a:buNone/>
            </a:pPr>
            <a:endParaRPr lang="en-US" altLang="en-US" sz="2800" dirty="0">
              <a:latin typeface="Calibri" panose="020F0502020204030204" pitchFamily="34" charset="0"/>
              <a:cs typeface="Calibri" panose="020F0502020204030204" pitchFamily="34" charset="0"/>
            </a:endParaRPr>
          </a:p>
          <a:p>
            <a:pPr algn="just">
              <a:lnSpc>
                <a:spcPct val="90000"/>
              </a:lnSpc>
              <a:buFontTx/>
              <a:buNone/>
            </a:pPr>
            <a:r>
              <a:rPr lang="en-US" altLang="en-US" sz="2800" dirty="0" smtClean="0">
                <a:latin typeface="Calibri" panose="020F0502020204030204" pitchFamily="34" charset="0"/>
                <a:cs typeface="Calibri" panose="020F0502020204030204" pitchFamily="34" charset="0"/>
              </a:rPr>
              <a:t>    The </a:t>
            </a:r>
            <a:r>
              <a:rPr lang="en-US" altLang="en-US" sz="2800" b="1" dirty="0">
                <a:solidFill>
                  <a:srgbClr val="C00000"/>
                </a:solidFill>
                <a:latin typeface="Calibri" panose="020F0502020204030204" pitchFamily="34" charset="0"/>
                <a:cs typeface="Calibri" panose="020F0502020204030204" pitchFamily="34" charset="0"/>
              </a:rPr>
              <a:t>character</a:t>
            </a:r>
            <a:r>
              <a:rPr lang="en-US" altLang="en-US" sz="2800" dirty="0">
                <a:latin typeface="Calibri" panose="020F0502020204030204" pitchFamily="34" charset="0"/>
                <a:cs typeface="Calibri" panose="020F0502020204030204" pitchFamily="34" charset="0"/>
              </a:rPr>
              <a:t> in the logarithm corresponds to the exponent of the number written in scientific notation.</a:t>
            </a:r>
          </a:p>
          <a:p>
            <a:pPr algn="just">
              <a:lnSpc>
                <a:spcPct val="90000"/>
              </a:lnSpc>
              <a:buFontTx/>
              <a:buNone/>
            </a:pPr>
            <a:endParaRPr lang="en-US" altLang="en-US" sz="2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457200" y="228600"/>
            <a:ext cx="8153400" cy="1066800"/>
          </a:xfrm>
        </p:spPr>
        <p:txBody>
          <a:bodyPr/>
          <a:lstStyle/>
          <a:p>
            <a:r>
              <a:rPr lang="en-US" altLang="en-US" sz="4000" b="1" dirty="0">
                <a:latin typeface="Calibri" panose="020F0502020204030204" pitchFamily="34" charset="0"/>
                <a:cs typeface="Calibri" panose="020F0502020204030204" pitchFamily="34" charset="0"/>
              </a:rPr>
              <a:t>Significant Figures in Arithmetic</a:t>
            </a:r>
          </a:p>
        </p:txBody>
      </p:sp>
      <p:sp>
        <p:nvSpPr>
          <p:cNvPr id="253955" name="Rectangle 3"/>
          <p:cNvSpPr>
            <a:spLocks noGrp="1" noChangeArrowheads="1"/>
          </p:cNvSpPr>
          <p:nvPr>
            <p:ph idx="1"/>
          </p:nvPr>
        </p:nvSpPr>
        <p:spPr>
          <a:xfrm>
            <a:off x="685800" y="1447800"/>
            <a:ext cx="7696200" cy="4572000"/>
          </a:xfrm>
        </p:spPr>
        <p:txBody>
          <a:bodyPr/>
          <a:lstStyle/>
          <a:p>
            <a:pPr>
              <a:buFontTx/>
              <a:buNone/>
            </a:pPr>
            <a:r>
              <a:rPr lang="en-US" altLang="en-US" sz="2800" dirty="0">
                <a:latin typeface="Calibri" panose="020F0502020204030204" pitchFamily="34" charset="0"/>
                <a:cs typeface="Calibri" panose="020F0502020204030204" pitchFamily="34" charset="0"/>
              </a:rPr>
              <a:t>Logarithms and Antilogarithms</a:t>
            </a:r>
          </a:p>
          <a:p>
            <a:pPr>
              <a:buFontTx/>
              <a:buNone/>
            </a:pPr>
            <a:r>
              <a:rPr lang="en-US" altLang="en-US" sz="2800" dirty="0">
                <a:latin typeface="Calibri" panose="020F0502020204030204" pitchFamily="34" charset="0"/>
                <a:cs typeface="Calibri" panose="020F0502020204030204" pitchFamily="34" charset="0"/>
              </a:rPr>
              <a:t>	The number of significant figures in the antilogarithm should equal the number of digits in the </a:t>
            </a:r>
            <a:r>
              <a:rPr lang="en-US" altLang="en-US" sz="2800" b="1" dirty="0">
                <a:solidFill>
                  <a:srgbClr val="C00000"/>
                </a:solidFill>
                <a:latin typeface="Calibri" panose="020F0502020204030204" pitchFamily="34" charset="0"/>
                <a:cs typeface="Calibri" panose="020F0502020204030204" pitchFamily="34" charset="0"/>
              </a:rPr>
              <a:t>mantissa</a:t>
            </a:r>
            <a:r>
              <a:rPr lang="en-US" altLang="en-US" sz="2800" dirty="0">
                <a:latin typeface="Calibri" panose="020F0502020204030204" pitchFamily="34" charset="0"/>
                <a:cs typeface="Calibri" panose="020F0502020204030204" pitchFamily="34" charset="0"/>
              </a:rPr>
              <a:t>.</a:t>
            </a:r>
          </a:p>
          <a:p>
            <a:pPr algn="just">
              <a:buFontTx/>
              <a:buNone/>
            </a:pPr>
            <a:endParaRPr lang="en-US" altLang="en-US" dirty="0"/>
          </a:p>
          <a:p>
            <a:pPr algn="just">
              <a:buFontTx/>
              <a:buNone/>
            </a:pPr>
            <a:r>
              <a:rPr lang="en-US" altLang="en-US" dirty="0"/>
              <a:t>	</a:t>
            </a:r>
            <a:r>
              <a:rPr lang="en-US" altLang="en-US" dirty="0">
                <a:latin typeface="Calibri" panose="020F0502020204030204" pitchFamily="34" charset="0"/>
                <a:cs typeface="Calibri" panose="020F0502020204030204" pitchFamily="34" charset="0"/>
              </a:rPr>
              <a:t>antilog (</a:t>
            </a:r>
            <a:r>
              <a:rPr lang="en-US" altLang="en-US" b="1" dirty="0">
                <a:latin typeface="Calibri" panose="020F0502020204030204" pitchFamily="34" charset="0"/>
                <a:cs typeface="Calibri" panose="020F0502020204030204" pitchFamily="34" charset="0"/>
              </a:rPr>
              <a:t>-3.42</a:t>
            </a:r>
            <a:r>
              <a:rPr lang="en-US" altLang="en-US" dirty="0">
                <a:latin typeface="Calibri" panose="020F0502020204030204" pitchFamily="34" charset="0"/>
                <a:cs typeface="Calibri" panose="020F0502020204030204" pitchFamily="34" charset="0"/>
              </a:rPr>
              <a:t>)  =  10</a:t>
            </a:r>
            <a:r>
              <a:rPr lang="en-US" altLang="en-US" b="1" baseline="30000" dirty="0">
                <a:latin typeface="Calibri" panose="020F0502020204030204" pitchFamily="34" charset="0"/>
                <a:cs typeface="Calibri" panose="020F0502020204030204" pitchFamily="34" charset="0"/>
              </a:rPr>
              <a:t>-3.42</a:t>
            </a:r>
            <a:r>
              <a:rPr lang="en-US" altLang="en-US" dirty="0">
                <a:latin typeface="Calibri" panose="020F0502020204030204" pitchFamily="34" charset="0"/>
                <a:cs typeface="Calibri" panose="020F0502020204030204" pitchFamily="34" charset="0"/>
              </a:rPr>
              <a:t>  =  </a:t>
            </a:r>
            <a:r>
              <a:rPr lang="en-US" altLang="en-US" b="1" dirty="0">
                <a:latin typeface="Calibri" panose="020F0502020204030204" pitchFamily="34" charset="0"/>
                <a:cs typeface="Calibri" panose="020F0502020204030204" pitchFamily="34" charset="0"/>
              </a:rPr>
              <a:t>3.8 X 10</a:t>
            </a:r>
            <a:r>
              <a:rPr lang="en-US" altLang="en-US" b="1" baseline="30000" dirty="0">
                <a:latin typeface="Calibri" panose="020F0502020204030204" pitchFamily="34" charset="0"/>
                <a:cs typeface="Calibri" panose="020F0502020204030204" pitchFamily="34" charset="0"/>
              </a:rPr>
              <a:t>-4</a:t>
            </a:r>
            <a:endParaRPr lang="en-US" altLang="en-US" dirty="0">
              <a:latin typeface="Calibri" panose="020F0502020204030204" pitchFamily="34" charset="0"/>
              <a:cs typeface="Calibri" panose="020F0502020204030204" pitchFamily="34" charset="0"/>
            </a:endParaRPr>
          </a:p>
          <a:p>
            <a:pPr algn="just">
              <a:buFontTx/>
              <a:buNone/>
            </a:pPr>
            <a:r>
              <a:rPr lang="en-US" altLang="en-US" dirty="0"/>
              <a:t>		</a:t>
            </a:r>
            <a:endParaRPr lang="en-US" altLang="en-US" dirty="0" smtClean="0"/>
          </a:p>
          <a:p>
            <a:pPr algn="just">
              <a:buFontTx/>
              <a:buNone/>
            </a:pPr>
            <a:r>
              <a:rPr lang="en-US" altLang="en-US" dirty="0" smtClean="0"/>
              <a:t>			</a:t>
            </a:r>
            <a:r>
              <a:rPr lang="en-US" altLang="en-US" sz="2800" dirty="0" smtClean="0">
                <a:latin typeface="Calibri" panose="020F0502020204030204" pitchFamily="34" charset="0"/>
                <a:cs typeface="Calibri" panose="020F0502020204030204" pitchFamily="34" charset="0"/>
              </a:rPr>
              <a:t>2 </a:t>
            </a:r>
            <a:r>
              <a:rPr lang="en-US" altLang="en-US" sz="2800" dirty="0" err="1" smtClean="0">
                <a:latin typeface="Calibri" panose="020F0502020204030204" pitchFamily="34" charset="0"/>
                <a:cs typeface="Calibri" panose="020F0502020204030204" pitchFamily="34" charset="0"/>
              </a:rPr>
              <a:t>s.f.</a:t>
            </a:r>
            <a:r>
              <a:rPr lang="en-US" altLang="en-US" sz="2800" dirty="0" smtClean="0">
                <a:latin typeface="Calibri" panose="020F0502020204030204" pitchFamily="34" charset="0"/>
                <a:cs typeface="Calibri" panose="020F0502020204030204" pitchFamily="34" charset="0"/>
              </a:rPr>
              <a:t>              2 </a:t>
            </a:r>
            <a:r>
              <a:rPr lang="en-US" altLang="en-US" sz="2800" dirty="0" err="1" smtClean="0">
                <a:latin typeface="Calibri" panose="020F0502020204030204" pitchFamily="34" charset="0"/>
                <a:cs typeface="Calibri" panose="020F0502020204030204" pitchFamily="34" charset="0"/>
              </a:rPr>
              <a:t>s.f.</a:t>
            </a:r>
            <a:r>
              <a:rPr lang="en-US" altLang="en-US" sz="2800" dirty="0" smtClean="0">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 </a:t>
            </a:r>
            <a:r>
              <a:rPr lang="en-US" altLang="en-US" sz="2800" dirty="0" smtClean="0">
                <a:latin typeface="Calibri" panose="020F0502020204030204" pitchFamily="34" charset="0"/>
                <a:cs typeface="Calibri" panose="020F0502020204030204" pitchFamily="34" charset="0"/>
              </a:rPr>
              <a:t>     2 </a:t>
            </a:r>
            <a:r>
              <a:rPr lang="en-US" altLang="en-US" sz="2800" dirty="0" err="1" smtClean="0">
                <a:latin typeface="Calibri" panose="020F0502020204030204" pitchFamily="34" charset="0"/>
                <a:cs typeface="Calibri" panose="020F0502020204030204" pitchFamily="34" charset="0"/>
              </a:rPr>
              <a:t>s.f.</a:t>
            </a:r>
            <a:endParaRPr lang="en-US" altLang="en-US" sz="2800" dirty="0">
              <a:latin typeface="Calibri" panose="020F0502020204030204" pitchFamily="34" charset="0"/>
              <a:cs typeface="Calibri" panose="020F0502020204030204" pitchFamily="34" charset="0"/>
            </a:endParaRPr>
          </a:p>
        </p:txBody>
      </p:sp>
      <p:sp>
        <p:nvSpPr>
          <p:cNvPr id="4" name="Right Arrow 3"/>
          <p:cNvSpPr/>
          <p:nvPr/>
        </p:nvSpPr>
        <p:spPr bwMode="auto">
          <a:xfrm rot="16200000">
            <a:off x="2857500" y="4686300"/>
            <a:ext cx="304800" cy="2286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sp>
        <p:nvSpPr>
          <p:cNvPr id="5" name="Right Arrow 4"/>
          <p:cNvSpPr/>
          <p:nvPr/>
        </p:nvSpPr>
        <p:spPr bwMode="auto">
          <a:xfrm rot="16200000">
            <a:off x="6096000" y="4686299"/>
            <a:ext cx="304800" cy="2286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sp>
        <p:nvSpPr>
          <p:cNvPr id="6" name="Right Arrow 5"/>
          <p:cNvSpPr/>
          <p:nvPr/>
        </p:nvSpPr>
        <p:spPr bwMode="auto">
          <a:xfrm rot="16200000">
            <a:off x="4533900" y="4686299"/>
            <a:ext cx="304800" cy="2286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3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39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39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395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39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uiExpand="1" build="p" autoUpdateAnimBg="0"/>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4114800"/>
          </a:xfrm>
        </p:spPr>
        <p:txBody>
          <a:bodyPr/>
          <a:lstStyle/>
          <a:p>
            <a:r>
              <a:rPr lang="en-US" dirty="0" smtClean="0"/>
              <a:t>n = 1 x 10</a:t>
            </a:r>
            <a:r>
              <a:rPr lang="en-US" baseline="30000" dirty="0" smtClean="0"/>
              <a:t>2</a:t>
            </a:r>
            <a:r>
              <a:rPr lang="en-US" dirty="0" smtClean="0"/>
              <a:t> (1 </a:t>
            </a:r>
            <a:r>
              <a:rPr lang="en-US" dirty="0" err="1" smtClean="0"/>
              <a:t>s.f.</a:t>
            </a:r>
            <a:r>
              <a:rPr lang="en-US" dirty="0" smtClean="0"/>
              <a:t>),	 log(2.0) (1s.f)</a:t>
            </a:r>
          </a:p>
          <a:p>
            <a:r>
              <a:rPr lang="en-US" dirty="0"/>
              <a:t>n = </a:t>
            </a:r>
            <a:r>
              <a:rPr lang="en-US" dirty="0" smtClean="0"/>
              <a:t>5 </a:t>
            </a:r>
            <a:r>
              <a:rPr lang="en-US" dirty="0"/>
              <a:t>x 10</a:t>
            </a:r>
            <a:r>
              <a:rPr lang="en-US" baseline="30000" dirty="0"/>
              <a:t>2</a:t>
            </a:r>
            <a:r>
              <a:rPr lang="en-US" dirty="0"/>
              <a:t> (1 </a:t>
            </a:r>
            <a:r>
              <a:rPr lang="en-US" dirty="0" err="1"/>
              <a:t>s.f</a:t>
            </a:r>
            <a:r>
              <a:rPr lang="en-US" dirty="0" err="1" smtClean="0"/>
              <a:t>.</a:t>
            </a:r>
            <a:r>
              <a:rPr lang="en-US" dirty="0" smtClean="0"/>
              <a:t>),	 log(2.7) </a:t>
            </a:r>
            <a:r>
              <a:rPr lang="en-US" dirty="0"/>
              <a:t>(1s.f)</a:t>
            </a:r>
          </a:p>
          <a:p>
            <a:r>
              <a:rPr lang="en-US" dirty="0"/>
              <a:t>n = 1 x </a:t>
            </a:r>
            <a:r>
              <a:rPr lang="en-US" dirty="0" smtClean="0"/>
              <a:t>10</a:t>
            </a:r>
            <a:r>
              <a:rPr lang="en-US" baseline="30000" dirty="0" smtClean="0"/>
              <a:t>3</a:t>
            </a:r>
            <a:r>
              <a:rPr lang="en-US" dirty="0" smtClean="0"/>
              <a:t> </a:t>
            </a:r>
            <a:r>
              <a:rPr lang="en-US" dirty="0"/>
              <a:t>(1 </a:t>
            </a:r>
            <a:r>
              <a:rPr lang="en-US" dirty="0" err="1"/>
              <a:t>s.f</a:t>
            </a:r>
            <a:r>
              <a:rPr lang="en-US" dirty="0" err="1" smtClean="0"/>
              <a:t>.</a:t>
            </a:r>
            <a:r>
              <a:rPr lang="en-US" dirty="0" smtClean="0"/>
              <a:t>),	 log(3.0</a:t>
            </a:r>
            <a:r>
              <a:rPr lang="en-US" dirty="0"/>
              <a:t>) (1s.f)</a:t>
            </a:r>
          </a:p>
          <a:p>
            <a:endParaRPr lang="en-US" dirty="0"/>
          </a:p>
        </p:txBody>
      </p:sp>
      <p:sp>
        <p:nvSpPr>
          <p:cNvPr id="4" name="Rectangle 2"/>
          <p:cNvSpPr>
            <a:spLocks noGrp="1" noChangeArrowheads="1"/>
          </p:cNvSpPr>
          <p:nvPr>
            <p:ph type="title"/>
          </p:nvPr>
        </p:nvSpPr>
        <p:spPr>
          <a:xfrm>
            <a:off x="685800" y="609600"/>
            <a:ext cx="7772400" cy="1143000"/>
          </a:xfrm>
        </p:spPr>
        <p:txBody>
          <a:bodyPr/>
          <a:lstStyle/>
          <a:p>
            <a:r>
              <a:rPr lang="en-US" altLang="en-US" sz="4000" b="1" dirty="0">
                <a:latin typeface="Calibri" panose="020F0502020204030204" pitchFamily="34" charset="0"/>
                <a:cs typeface="Calibri" panose="020F0502020204030204" pitchFamily="34" charset="0"/>
              </a:rPr>
              <a:t>Significant Figures in Arithmetic</a:t>
            </a:r>
          </a:p>
        </p:txBody>
      </p:sp>
    </p:spTree>
    <p:extLst>
      <p:ext uri="{BB962C8B-B14F-4D97-AF65-F5344CB8AC3E}">
        <p14:creationId xmlns:p14="http://schemas.microsoft.com/office/powerpoint/2010/main" val="1934493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691487" y="685800"/>
            <a:ext cx="7772400" cy="1143000"/>
          </a:xfrm>
        </p:spPr>
        <p:txBody>
          <a:bodyPr/>
          <a:lstStyle/>
          <a:p>
            <a:r>
              <a:rPr lang="en-US" altLang="en-US" sz="4000" b="1" dirty="0">
                <a:latin typeface="Calibri" panose="020F0502020204030204" pitchFamily="34" charset="0"/>
                <a:cs typeface="Calibri" panose="020F0502020204030204" pitchFamily="34" charset="0"/>
              </a:rPr>
              <a:t>Types of Error</a:t>
            </a:r>
          </a:p>
        </p:txBody>
      </p:sp>
      <p:sp>
        <p:nvSpPr>
          <p:cNvPr id="256003" name="Rectangle 3"/>
          <p:cNvSpPr>
            <a:spLocks noGrp="1" noChangeArrowheads="1"/>
          </p:cNvSpPr>
          <p:nvPr>
            <p:ph idx="1"/>
          </p:nvPr>
        </p:nvSpPr>
        <p:spPr/>
        <p:txBody>
          <a:bodyPr/>
          <a:lstStyle/>
          <a:p>
            <a:pPr>
              <a:buFontTx/>
              <a:buNone/>
            </a:pPr>
            <a:r>
              <a:rPr lang="en-US" altLang="en-US" sz="2800" dirty="0">
                <a:latin typeface="Calibri" panose="020F0502020204030204" pitchFamily="34" charset="0"/>
                <a:cs typeface="Calibri" panose="020F0502020204030204" pitchFamily="34" charset="0"/>
              </a:rPr>
              <a:t>Systematic Error (determinate error)	</a:t>
            </a:r>
            <a:endParaRPr lang="en-US" altLang="en-US" sz="2800" dirty="0" smtClean="0">
              <a:latin typeface="Calibri" panose="020F0502020204030204" pitchFamily="34" charset="0"/>
              <a:cs typeface="Calibri" panose="020F0502020204030204" pitchFamily="34" charset="0"/>
            </a:endParaRPr>
          </a:p>
          <a:p>
            <a:r>
              <a:rPr lang="en-US" altLang="en-US" sz="2800" dirty="0" smtClean="0">
                <a:latin typeface="Calibri" panose="020F0502020204030204" pitchFamily="34" charset="0"/>
                <a:cs typeface="Calibri" panose="020F0502020204030204" pitchFamily="34" charset="0"/>
              </a:rPr>
              <a:t>The </a:t>
            </a:r>
            <a:r>
              <a:rPr lang="en-US" altLang="en-US" sz="2800" dirty="0">
                <a:latin typeface="Calibri" panose="020F0502020204030204" pitchFamily="34" charset="0"/>
                <a:cs typeface="Calibri" panose="020F0502020204030204" pitchFamily="34" charset="0"/>
              </a:rPr>
              <a:t>key feature of systematic error is that, with care and cleverness, you can detect and </a:t>
            </a:r>
            <a:r>
              <a:rPr lang="en-US" altLang="en-US" sz="2800" dirty="0" smtClean="0">
                <a:latin typeface="Calibri" panose="020F0502020204030204" pitchFamily="34" charset="0"/>
                <a:cs typeface="Calibri" panose="020F0502020204030204" pitchFamily="34" charset="0"/>
              </a:rPr>
              <a:t>correct it.</a:t>
            </a:r>
          </a:p>
          <a:p>
            <a:pPr marL="0" indent="0">
              <a:buNone/>
            </a:pPr>
            <a:endParaRPr lang="en-US" altLang="en-US" sz="2800" dirty="0" smtClean="0">
              <a:latin typeface="Calibri" panose="020F0502020204030204" pitchFamily="34" charset="0"/>
              <a:cs typeface="Calibri" panose="020F0502020204030204" pitchFamily="34" charset="0"/>
            </a:endParaRPr>
          </a:p>
          <a:p>
            <a:r>
              <a:rPr lang="en-US" altLang="en-US" sz="2800" dirty="0" smtClean="0">
                <a:latin typeface="Calibri" panose="020F0502020204030204" pitchFamily="34" charset="0"/>
                <a:cs typeface="Calibri" panose="020F0502020204030204" pitchFamily="34" charset="0"/>
              </a:rPr>
              <a:t>Examples of Determinate Errors</a:t>
            </a:r>
          </a:p>
          <a:p>
            <a:pPr algn="just">
              <a:buFontTx/>
              <a:buNone/>
            </a:pPr>
            <a:r>
              <a:rPr lang="en-US" altLang="en-US" sz="2800" dirty="0" smtClean="0">
                <a:latin typeface="Calibri" panose="020F0502020204030204" pitchFamily="34" charset="0"/>
                <a:cs typeface="Calibri" panose="020F0502020204030204" pitchFamily="34" charset="0"/>
              </a:rPr>
              <a:t>			instrument error</a:t>
            </a:r>
          </a:p>
          <a:p>
            <a:pPr algn="just">
              <a:buFontTx/>
              <a:buNone/>
            </a:pPr>
            <a:r>
              <a:rPr lang="en-US" altLang="en-US" sz="2800" dirty="0" smtClean="0">
                <a:latin typeface="Calibri" panose="020F0502020204030204" pitchFamily="34" charset="0"/>
                <a:cs typeface="Calibri" panose="020F0502020204030204" pitchFamily="34" charset="0"/>
              </a:rPr>
              <a:t>			method errors</a:t>
            </a:r>
          </a:p>
          <a:p>
            <a:pPr algn="just">
              <a:buFontTx/>
              <a:buNone/>
            </a:pPr>
            <a:r>
              <a:rPr lang="en-US" altLang="en-US" sz="2800" dirty="0" smtClean="0">
                <a:latin typeface="Calibri" panose="020F0502020204030204" pitchFamily="34" charset="0"/>
                <a:cs typeface="Calibri" panose="020F0502020204030204" pitchFamily="34" charset="0"/>
              </a:rPr>
              <a:t>			personal errors</a:t>
            </a:r>
          </a:p>
          <a:p>
            <a:endParaRPr lang="en-US" altLang="en-US"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6003">
                                            <p:txEl>
                                              <p:pRg st="0" end="0"/>
                                            </p:txEl>
                                          </p:spTgt>
                                        </p:tgtEl>
                                        <p:attrNameLst>
                                          <p:attrName>style.visibility</p:attrName>
                                        </p:attrNameLst>
                                      </p:cBhvr>
                                      <p:to>
                                        <p:strVal val="visible"/>
                                      </p:to>
                                    </p:set>
                                    <p:anim calcmode="lin" valueType="num">
                                      <p:cBhvr additive="base">
                                        <p:cTn id="7" dur="500" fill="hold"/>
                                        <p:tgtEl>
                                          <p:spTgt spid="2560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560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6003">
                                            <p:txEl>
                                              <p:pRg st="1" end="1"/>
                                            </p:txEl>
                                          </p:spTgt>
                                        </p:tgtEl>
                                        <p:attrNameLst>
                                          <p:attrName>style.visibility</p:attrName>
                                        </p:attrNameLst>
                                      </p:cBhvr>
                                      <p:to>
                                        <p:strVal val="visible"/>
                                      </p:to>
                                    </p:set>
                                    <p:anim calcmode="lin" valueType="num">
                                      <p:cBhvr additive="base">
                                        <p:cTn id="13" dur="500" fill="hold"/>
                                        <p:tgtEl>
                                          <p:spTgt spid="25600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560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6003">
                                            <p:txEl>
                                              <p:pRg st="3" end="3"/>
                                            </p:txEl>
                                          </p:spTgt>
                                        </p:tgtEl>
                                        <p:attrNameLst>
                                          <p:attrName>style.visibility</p:attrName>
                                        </p:attrNameLst>
                                      </p:cBhvr>
                                      <p:to>
                                        <p:strVal val="visible"/>
                                      </p:to>
                                    </p:set>
                                    <p:anim calcmode="lin" valueType="num">
                                      <p:cBhvr additive="base">
                                        <p:cTn id="19" dur="500" fill="hold"/>
                                        <p:tgtEl>
                                          <p:spTgt spid="25600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560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56003">
                                            <p:txEl>
                                              <p:pRg st="4" end="4"/>
                                            </p:txEl>
                                          </p:spTgt>
                                        </p:tgtEl>
                                        <p:attrNameLst>
                                          <p:attrName>style.visibility</p:attrName>
                                        </p:attrNameLst>
                                      </p:cBhvr>
                                      <p:to>
                                        <p:strVal val="visible"/>
                                      </p:to>
                                    </p:set>
                                    <p:anim calcmode="lin" valueType="num">
                                      <p:cBhvr additive="base">
                                        <p:cTn id="25" dur="500" fill="hold"/>
                                        <p:tgtEl>
                                          <p:spTgt spid="25600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560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56003">
                                            <p:txEl>
                                              <p:pRg st="5" end="5"/>
                                            </p:txEl>
                                          </p:spTgt>
                                        </p:tgtEl>
                                        <p:attrNameLst>
                                          <p:attrName>style.visibility</p:attrName>
                                        </p:attrNameLst>
                                      </p:cBhvr>
                                      <p:to>
                                        <p:strVal val="visible"/>
                                      </p:to>
                                    </p:set>
                                    <p:anim calcmode="lin" valueType="num">
                                      <p:cBhvr additive="base">
                                        <p:cTn id="31" dur="500" fill="hold"/>
                                        <p:tgtEl>
                                          <p:spTgt spid="25600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5600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56003">
                                            <p:txEl>
                                              <p:pRg st="6" end="6"/>
                                            </p:txEl>
                                          </p:spTgt>
                                        </p:tgtEl>
                                        <p:attrNameLst>
                                          <p:attrName>style.visibility</p:attrName>
                                        </p:attrNameLst>
                                      </p:cBhvr>
                                      <p:to>
                                        <p:strVal val="visible"/>
                                      </p:to>
                                    </p:set>
                                    <p:anim calcmode="lin" valueType="num">
                                      <p:cBhvr additive="base">
                                        <p:cTn id="37" dur="500" fill="hold"/>
                                        <p:tgtEl>
                                          <p:spTgt spid="256003">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5600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4" name="Picture 2" descr="figure-03-01.JPG                                               0001199A&#10;production                     B84146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15515"/>
            <a:ext cx="8535987" cy="3511550"/>
          </a:xfrm>
          <a:prstGeom prst="rect">
            <a:avLst/>
          </a:prstGeom>
          <a:noFill/>
          <a:extLst>
            <a:ext uri="{909E8E84-426E-40DD-AFC4-6F175D3DCCD1}">
              <a14:hiddenFill xmlns:a14="http://schemas.microsoft.com/office/drawing/2010/main">
                <a:solidFill>
                  <a:srgbClr val="FFFFFF"/>
                </a:solidFill>
              </a14:hiddenFill>
            </a:ext>
          </a:extLst>
        </p:spPr>
      </p:pic>
      <p:sp>
        <p:nvSpPr>
          <p:cNvPr id="274435" name="Rectangle 3"/>
          <p:cNvSpPr>
            <a:spLocks noGrp="1" noChangeArrowheads="1"/>
          </p:cNvSpPr>
          <p:nvPr>
            <p:ph type="title"/>
          </p:nvPr>
        </p:nvSpPr>
        <p:spPr>
          <a:xfrm>
            <a:off x="685800" y="184484"/>
            <a:ext cx="7772400" cy="1143000"/>
          </a:xfrm>
        </p:spPr>
        <p:txBody>
          <a:bodyPr/>
          <a:lstStyle/>
          <a:p>
            <a:r>
              <a:rPr lang="en-US" altLang="en-US" sz="4000" b="1" dirty="0">
                <a:latin typeface="Calibri" panose="020F0502020204030204" pitchFamily="34" charset="0"/>
                <a:cs typeface="Calibri" panose="020F0502020204030204" pitchFamily="34" charset="0"/>
              </a:rPr>
              <a:t>Analog Spectrometer</a:t>
            </a:r>
            <a:endParaRPr lang="en-US" altLang="en-US" sz="40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3598811" y="4727815"/>
                <a:ext cx="202081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   </m:t>
                      </m:r>
                      <m:r>
                        <a:rPr lang="en-US" b="1" i="0" smtClean="0">
                          <a:solidFill>
                            <a:srgbClr val="C00000"/>
                          </a:solidFill>
                          <a:latin typeface="Cambria Math" panose="02040503050406030204" pitchFamily="18" charset="0"/>
                        </a:rPr>
                        <m:t>𝐀</m:t>
                      </m:r>
                      <m:r>
                        <a:rPr lang="en-US" b="1" i="0" smtClean="0">
                          <a:solidFill>
                            <a:srgbClr val="C00000"/>
                          </a:solidFill>
                          <a:latin typeface="Cambria Math" panose="02040503050406030204" pitchFamily="18" charset="0"/>
                        </a:rPr>
                        <m:t>=−</m:t>
                      </m:r>
                      <m:r>
                        <a:rPr lang="en-US" b="1" i="0" smtClean="0">
                          <a:solidFill>
                            <a:srgbClr val="C00000"/>
                          </a:solidFill>
                          <a:latin typeface="Cambria Math" panose="02040503050406030204" pitchFamily="18" charset="0"/>
                        </a:rPr>
                        <m:t>𝐥𝐨𝐠</m:t>
                      </m:r>
                      <m:r>
                        <a:rPr lang="en-US" b="1" i="0" smtClean="0">
                          <a:solidFill>
                            <a:srgbClr val="C00000"/>
                          </a:solidFill>
                          <a:latin typeface="Cambria Math" panose="02040503050406030204" pitchFamily="18" charset="0"/>
                        </a:rPr>
                        <m:t>⁡(</m:t>
                      </m:r>
                      <m:r>
                        <a:rPr lang="en-US" b="1" i="0" smtClean="0">
                          <a:solidFill>
                            <a:srgbClr val="C00000"/>
                          </a:solidFill>
                          <a:latin typeface="Cambria Math" panose="02040503050406030204" pitchFamily="18" charset="0"/>
                        </a:rPr>
                        <m:t>𝐓</m:t>
                      </m:r>
                      <m:r>
                        <a:rPr lang="en-US" b="1" i="1" smtClean="0">
                          <a:solidFill>
                            <a:srgbClr val="C00000"/>
                          </a:solidFill>
                          <a:latin typeface="Cambria Math" panose="02040503050406030204" pitchFamily="18" charset="0"/>
                        </a:rPr>
                        <m:t>)</m:t>
                      </m:r>
                    </m:oMath>
                  </m:oMathPara>
                </a14:m>
                <a:endParaRPr lang="en-US" b="1" dirty="0">
                  <a:solidFill>
                    <a:srgbClr val="C0000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598811" y="4727815"/>
                <a:ext cx="2020810" cy="369332"/>
              </a:xfrm>
              <a:prstGeom prst="rect">
                <a:avLst/>
              </a:prstGeom>
              <a:blipFill rotWithShape="0">
                <a:blip r:embed="rId3"/>
                <a:stretch>
                  <a:fillRect t="-1667" r="-4819" b="-38333"/>
                </a:stretch>
              </a:blipFill>
            </p:spPr>
            <p:txBody>
              <a:bodyPr/>
              <a:lstStyle/>
              <a:p>
                <a:r>
                  <a:rPr lang="en-US">
                    <a:noFill/>
                  </a:rPr>
                  <a:t> </a:t>
                </a:r>
              </a:p>
            </p:txBody>
          </p:sp>
        </mc:Fallback>
      </mc:AlternateContent>
      <p:sp>
        <p:nvSpPr>
          <p:cNvPr id="3" name="TextBox 2"/>
          <p:cNvSpPr txBox="1"/>
          <p:nvPr/>
        </p:nvSpPr>
        <p:spPr>
          <a:xfrm>
            <a:off x="1585369" y="4529661"/>
            <a:ext cx="1718740" cy="830997"/>
          </a:xfrm>
          <a:prstGeom prst="rect">
            <a:avLst/>
          </a:prstGeom>
          <a:noFill/>
        </p:spPr>
        <p:txBody>
          <a:bodyPr wrap="none" rtlCol="0">
            <a:spAutoFit/>
          </a:bodyPr>
          <a:lstStyle/>
          <a:p>
            <a:r>
              <a:rPr lang="en-US" b="1" dirty="0" smtClean="0">
                <a:solidFill>
                  <a:srgbClr val="002060"/>
                </a:solidFill>
                <a:latin typeface="Calibri" panose="020F0502020204030204" pitchFamily="34" charset="0"/>
                <a:cs typeface="Calibri" panose="020F0502020204030204" pitchFamily="34" charset="0"/>
              </a:rPr>
              <a:t>% T = 58.5 ?</a:t>
            </a:r>
          </a:p>
          <a:p>
            <a:r>
              <a:rPr lang="en-US" b="1" dirty="0">
                <a:solidFill>
                  <a:srgbClr val="002060"/>
                </a:solidFill>
                <a:latin typeface="Calibri" panose="020F0502020204030204" pitchFamily="34" charset="0"/>
                <a:cs typeface="Calibri" panose="020F0502020204030204" pitchFamily="34" charset="0"/>
              </a:rPr>
              <a:t> </a:t>
            </a:r>
            <a:r>
              <a:rPr lang="en-US" b="1" dirty="0" smtClean="0">
                <a:solidFill>
                  <a:srgbClr val="002060"/>
                </a:solidFill>
                <a:latin typeface="Calibri" panose="020F0502020204030204" pitchFamily="34" charset="0"/>
                <a:cs typeface="Calibri" panose="020F0502020204030204" pitchFamily="34" charset="0"/>
              </a:rPr>
              <a:t>       = 58.3 ?</a:t>
            </a:r>
            <a:endParaRPr lang="en-US" b="1" dirty="0">
              <a:solidFill>
                <a:srgbClr val="002060"/>
              </a:solidFill>
              <a:latin typeface="Calibri" panose="020F0502020204030204" pitchFamily="34" charset="0"/>
              <a:cs typeface="Calibri" panose="020F0502020204030204" pitchFamily="34" charset="0"/>
            </a:endParaRPr>
          </a:p>
        </p:txBody>
      </p:sp>
      <p:sp>
        <p:nvSpPr>
          <p:cNvPr id="6" name="TextBox 5"/>
          <p:cNvSpPr txBox="1"/>
          <p:nvPr/>
        </p:nvSpPr>
        <p:spPr>
          <a:xfrm>
            <a:off x="5870343" y="4587174"/>
            <a:ext cx="2012089" cy="830997"/>
          </a:xfrm>
          <a:prstGeom prst="rect">
            <a:avLst/>
          </a:prstGeom>
          <a:noFill/>
        </p:spPr>
        <p:txBody>
          <a:bodyPr wrap="none" rtlCol="0">
            <a:spAutoFit/>
          </a:bodyPr>
          <a:lstStyle/>
          <a:p>
            <a:r>
              <a:rPr lang="en-US" dirty="0" smtClean="0">
                <a:solidFill>
                  <a:srgbClr val="002060"/>
                </a:solidFill>
              </a:rPr>
              <a:t>     </a:t>
            </a:r>
            <a:r>
              <a:rPr lang="en-US" b="1" dirty="0" smtClean="0">
                <a:solidFill>
                  <a:srgbClr val="002060"/>
                </a:solidFill>
                <a:latin typeface="Calibri" panose="020F0502020204030204" pitchFamily="34" charset="0"/>
                <a:cs typeface="Calibri" panose="020F0502020204030204" pitchFamily="34" charset="0"/>
              </a:rPr>
              <a:t>A =  0.233 ?</a:t>
            </a:r>
          </a:p>
          <a:p>
            <a:r>
              <a:rPr lang="en-US" b="1" dirty="0">
                <a:solidFill>
                  <a:srgbClr val="002060"/>
                </a:solidFill>
                <a:latin typeface="Calibri" panose="020F0502020204030204" pitchFamily="34" charset="0"/>
                <a:cs typeface="Calibri" panose="020F0502020204030204" pitchFamily="34" charset="0"/>
              </a:rPr>
              <a:t> </a:t>
            </a:r>
            <a:r>
              <a:rPr lang="en-US" b="1" dirty="0" smtClean="0">
                <a:solidFill>
                  <a:srgbClr val="002060"/>
                </a:solidFill>
                <a:latin typeface="Calibri" panose="020F0502020204030204" pitchFamily="34" charset="0"/>
                <a:cs typeface="Calibri" panose="020F0502020204030204" pitchFamily="34" charset="0"/>
              </a:rPr>
              <a:t>        =  0.234 ?</a:t>
            </a:r>
            <a:endParaRPr lang="en-US" b="1" dirty="0">
              <a:solidFill>
                <a:srgbClr val="002060"/>
              </a:solidFill>
              <a:latin typeface="Calibri" panose="020F0502020204030204" pitchFamily="34" charset="0"/>
              <a:cs typeface="Calibri" panose="020F0502020204030204" pitchFamily="34" charset="0"/>
            </a:endParaRPr>
          </a:p>
        </p:txBody>
      </p:sp>
      <p:sp>
        <p:nvSpPr>
          <p:cNvPr id="7" name="Right Arrow 6"/>
          <p:cNvSpPr/>
          <p:nvPr/>
        </p:nvSpPr>
        <p:spPr bwMode="auto">
          <a:xfrm>
            <a:off x="3362405" y="4798181"/>
            <a:ext cx="304800" cy="2286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sp>
        <p:nvSpPr>
          <p:cNvPr id="8" name="Right Arrow 7"/>
          <p:cNvSpPr/>
          <p:nvPr/>
        </p:nvSpPr>
        <p:spPr bwMode="auto">
          <a:xfrm>
            <a:off x="5741371" y="4798181"/>
            <a:ext cx="304800" cy="2286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cxnSp>
        <p:nvCxnSpPr>
          <p:cNvPr id="5" name="Straight Connector 4"/>
          <p:cNvCxnSpPr/>
          <p:nvPr/>
        </p:nvCxnSpPr>
        <p:spPr bwMode="auto">
          <a:xfrm>
            <a:off x="2128283" y="1658679"/>
            <a:ext cx="5317" cy="2532321"/>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3" name="TextBox 12"/>
              <p:cNvSpPr txBox="1"/>
              <p:nvPr/>
            </p:nvSpPr>
            <p:spPr>
              <a:xfrm>
                <a:off x="3610184" y="5727526"/>
                <a:ext cx="202081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   </m:t>
                      </m:r>
                      <m:r>
                        <a:rPr lang="en-US" b="1" i="0" smtClean="0">
                          <a:solidFill>
                            <a:srgbClr val="C00000"/>
                          </a:solidFill>
                          <a:latin typeface="Cambria Math" panose="02040503050406030204" pitchFamily="18" charset="0"/>
                        </a:rPr>
                        <m:t>𝐀</m:t>
                      </m:r>
                      <m:r>
                        <a:rPr lang="en-US" b="1" i="0" smtClean="0">
                          <a:solidFill>
                            <a:srgbClr val="C00000"/>
                          </a:solidFill>
                          <a:latin typeface="Cambria Math" panose="02040503050406030204" pitchFamily="18" charset="0"/>
                        </a:rPr>
                        <m:t>=−</m:t>
                      </m:r>
                      <m:r>
                        <a:rPr lang="en-US" b="1" i="0" smtClean="0">
                          <a:solidFill>
                            <a:srgbClr val="C00000"/>
                          </a:solidFill>
                          <a:latin typeface="Cambria Math" panose="02040503050406030204" pitchFamily="18" charset="0"/>
                        </a:rPr>
                        <m:t>𝐥𝐨𝐠</m:t>
                      </m:r>
                      <m:r>
                        <a:rPr lang="en-US" b="1" i="0" smtClean="0">
                          <a:solidFill>
                            <a:srgbClr val="C00000"/>
                          </a:solidFill>
                          <a:latin typeface="Cambria Math" panose="02040503050406030204" pitchFamily="18" charset="0"/>
                        </a:rPr>
                        <m:t>⁡(</m:t>
                      </m:r>
                      <m:r>
                        <a:rPr lang="en-US" b="1" i="0" smtClean="0">
                          <a:solidFill>
                            <a:srgbClr val="C00000"/>
                          </a:solidFill>
                          <a:latin typeface="Cambria Math" panose="02040503050406030204" pitchFamily="18" charset="0"/>
                        </a:rPr>
                        <m:t>𝐓</m:t>
                      </m:r>
                      <m:r>
                        <a:rPr lang="en-US" b="1" i="1" smtClean="0">
                          <a:solidFill>
                            <a:srgbClr val="C00000"/>
                          </a:solidFill>
                          <a:latin typeface="Cambria Math" panose="02040503050406030204" pitchFamily="18" charset="0"/>
                        </a:rPr>
                        <m:t>)</m:t>
                      </m:r>
                    </m:oMath>
                  </m:oMathPara>
                </a14:m>
                <a:endParaRPr lang="en-US" b="1" dirty="0">
                  <a:solidFill>
                    <a:srgbClr val="C0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3610184" y="5727526"/>
                <a:ext cx="2020810" cy="369332"/>
              </a:xfrm>
              <a:prstGeom prst="rect">
                <a:avLst/>
              </a:prstGeom>
              <a:blipFill rotWithShape="0">
                <a:blip r:embed="rId4"/>
                <a:stretch>
                  <a:fillRect t="-1667" r="-4819" b="-38333"/>
                </a:stretch>
              </a:blipFill>
            </p:spPr>
            <p:txBody>
              <a:bodyPr/>
              <a:lstStyle/>
              <a:p>
                <a:r>
                  <a:rPr lang="en-US">
                    <a:noFill/>
                  </a:rPr>
                  <a:t> </a:t>
                </a:r>
              </a:p>
            </p:txBody>
          </p:sp>
        </mc:Fallback>
      </mc:AlternateContent>
      <p:sp>
        <p:nvSpPr>
          <p:cNvPr id="14" name="TextBox 13"/>
          <p:cNvSpPr txBox="1"/>
          <p:nvPr/>
        </p:nvSpPr>
        <p:spPr>
          <a:xfrm>
            <a:off x="1596742" y="5529372"/>
            <a:ext cx="1718740" cy="830997"/>
          </a:xfrm>
          <a:prstGeom prst="rect">
            <a:avLst/>
          </a:prstGeom>
          <a:noFill/>
        </p:spPr>
        <p:txBody>
          <a:bodyPr wrap="none" rtlCol="0">
            <a:spAutoFit/>
          </a:bodyPr>
          <a:lstStyle/>
          <a:p>
            <a:r>
              <a:rPr lang="en-US" b="1" dirty="0" smtClean="0">
                <a:latin typeface="Calibri" panose="020F0502020204030204" pitchFamily="34" charset="0"/>
                <a:cs typeface="Calibri" panose="020F0502020204030204" pitchFamily="34" charset="0"/>
              </a:rPr>
              <a:t>% T = 18.5 ?</a:t>
            </a:r>
          </a:p>
          <a:p>
            <a:r>
              <a:rPr lang="en-US" b="1" dirty="0">
                <a:latin typeface="Calibri" panose="020F0502020204030204" pitchFamily="34" charset="0"/>
                <a:cs typeface="Calibri" panose="020F0502020204030204" pitchFamily="34" charset="0"/>
              </a:rPr>
              <a:t> </a:t>
            </a:r>
            <a:r>
              <a:rPr lang="en-US" b="1" dirty="0" smtClean="0">
                <a:latin typeface="Calibri" panose="020F0502020204030204" pitchFamily="34" charset="0"/>
                <a:cs typeface="Calibri" panose="020F0502020204030204" pitchFamily="34" charset="0"/>
              </a:rPr>
              <a:t>       = 18.3 ?</a:t>
            </a:r>
            <a:endParaRPr lang="en-US" b="1" dirty="0">
              <a:latin typeface="Calibri" panose="020F0502020204030204" pitchFamily="34" charset="0"/>
              <a:cs typeface="Calibri" panose="020F0502020204030204" pitchFamily="34" charset="0"/>
            </a:endParaRPr>
          </a:p>
        </p:txBody>
      </p:sp>
      <p:sp>
        <p:nvSpPr>
          <p:cNvPr id="15" name="TextBox 14"/>
          <p:cNvSpPr txBox="1"/>
          <p:nvPr/>
        </p:nvSpPr>
        <p:spPr>
          <a:xfrm>
            <a:off x="5867400" y="5506988"/>
            <a:ext cx="2012089" cy="830997"/>
          </a:xfrm>
          <a:prstGeom prst="rect">
            <a:avLst/>
          </a:prstGeom>
          <a:noFill/>
        </p:spPr>
        <p:txBody>
          <a:bodyPr wrap="none" rtlCol="0">
            <a:spAutoFit/>
          </a:bodyPr>
          <a:lstStyle/>
          <a:p>
            <a:r>
              <a:rPr lang="en-US" dirty="0" smtClean="0">
                <a:solidFill>
                  <a:srgbClr val="002060"/>
                </a:solidFill>
              </a:rPr>
              <a:t>     </a:t>
            </a:r>
            <a:r>
              <a:rPr lang="en-US" b="1" dirty="0" smtClean="0">
                <a:latin typeface="Calibri" panose="020F0502020204030204" pitchFamily="34" charset="0"/>
                <a:cs typeface="Calibri" panose="020F0502020204030204" pitchFamily="34" charset="0"/>
              </a:rPr>
              <a:t>A =  0.733 ?</a:t>
            </a:r>
          </a:p>
          <a:p>
            <a:r>
              <a:rPr lang="en-US" b="1" dirty="0">
                <a:latin typeface="Calibri" panose="020F0502020204030204" pitchFamily="34" charset="0"/>
                <a:cs typeface="Calibri" panose="020F0502020204030204" pitchFamily="34" charset="0"/>
              </a:rPr>
              <a:t> </a:t>
            </a:r>
            <a:r>
              <a:rPr lang="en-US" b="1" dirty="0" smtClean="0">
                <a:latin typeface="Calibri" panose="020F0502020204030204" pitchFamily="34" charset="0"/>
                <a:cs typeface="Calibri" panose="020F0502020204030204" pitchFamily="34" charset="0"/>
              </a:rPr>
              <a:t>        =  0.738 ?</a:t>
            </a:r>
            <a:endParaRPr lang="en-US" b="1" dirty="0">
              <a:latin typeface="Calibri" panose="020F0502020204030204" pitchFamily="34" charset="0"/>
              <a:cs typeface="Calibri" panose="020F0502020204030204" pitchFamily="34" charset="0"/>
            </a:endParaRPr>
          </a:p>
        </p:txBody>
      </p:sp>
      <p:sp>
        <p:nvSpPr>
          <p:cNvPr id="16" name="Right Arrow 15"/>
          <p:cNvSpPr/>
          <p:nvPr/>
        </p:nvSpPr>
        <p:spPr bwMode="auto">
          <a:xfrm>
            <a:off x="3373778" y="5797892"/>
            <a:ext cx="304800" cy="2286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sp>
        <p:nvSpPr>
          <p:cNvPr id="17" name="Right Arrow 16"/>
          <p:cNvSpPr/>
          <p:nvPr/>
        </p:nvSpPr>
        <p:spPr bwMode="auto">
          <a:xfrm>
            <a:off x="5773296" y="5787129"/>
            <a:ext cx="304800" cy="2286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sp>
        <p:nvSpPr>
          <p:cNvPr id="19" name="Right Brace 18"/>
          <p:cNvSpPr/>
          <p:nvPr/>
        </p:nvSpPr>
        <p:spPr bwMode="auto">
          <a:xfrm>
            <a:off x="7853010" y="4702589"/>
            <a:ext cx="261076" cy="600165"/>
          </a:xfrm>
          <a:prstGeom prst="rightBrac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anose="02020603050405020304" pitchFamily="18" charset="0"/>
            </a:endParaRPr>
          </a:p>
        </p:txBody>
      </p:sp>
      <p:sp>
        <p:nvSpPr>
          <p:cNvPr id="23" name="Right Brace 22"/>
          <p:cNvSpPr/>
          <p:nvPr/>
        </p:nvSpPr>
        <p:spPr bwMode="auto">
          <a:xfrm>
            <a:off x="7854819" y="5612109"/>
            <a:ext cx="261076" cy="600165"/>
          </a:xfrm>
          <a:prstGeom prst="rightBrac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sp>
        <p:nvSpPr>
          <p:cNvPr id="20" name="TextBox 19"/>
          <p:cNvSpPr txBox="1"/>
          <p:nvPr/>
        </p:nvSpPr>
        <p:spPr>
          <a:xfrm>
            <a:off x="8090023" y="4746690"/>
            <a:ext cx="877163" cy="461665"/>
          </a:xfrm>
          <a:prstGeom prst="rect">
            <a:avLst/>
          </a:prstGeom>
          <a:noFill/>
        </p:spPr>
        <p:txBody>
          <a:bodyPr wrap="none" rtlCol="0">
            <a:spAutoFit/>
          </a:bodyPr>
          <a:lstStyle/>
          <a:p>
            <a:r>
              <a:rPr lang="en-US" dirty="0" smtClean="0">
                <a:latin typeface="Calibri" panose="020F0502020204030204" pitchFamily="34" charset="0"/>
                <a:cs typeface="Calibri" panose="020F0502020204030204" pitchFamily="34" charset="0"/>
              </a:rPr>
              <a:t>0.001</a:t>
            </a:r>
            <a:endParaRPr lang="en-US" dirty="0">
              <a:latin typeface="Calibri" panose="020F0502020204030204" pitchFamily="34" charset="0"/>
              <a:cs typeface="Calibri" panose="020F0502020204030204" pitchFamily="34" charset="0"/>
            </a:endParaRPr>
          </a:p>
        </p:txBody>
      </p:sp>
      <p:sp>
        <p:nvSpPr>
          <p:cNvPr id="25" name="TextBox 24"/>
          <p:cNvSpPr txBox="1"/>
          <p:nvPr/>
        </p:nvSpPr>
        <p:spPr>
          <a:xfrm>
            <a:off x="8092368" y="5635193"/>
            <a:ext cx="883575" cy="461665"/>
          </a:xfrm>
          <a:prstGeom prst="rect">
            <a:avLst/>
          </a:prstGeom>
          <a:noFill/>
        </p:spPr>
        <p:txBody>
          <a:bodyPr wrap="none" rtlCol="0">
            <a:spAutoFit/>
          </a:bodyPr>
          <a:lstStyle/>
          <a:p>
            <a:r>
              <a:rPr lang="en-US" dirty="0" smtClean="0">
                <a:latin typeface="Calibri" panose="020F0502020204030204" pitchFamily="34" charset="0"/>
                <a:cs typeface="Calibri" panose="020F0502020204030204" pitchFamily="34" charset="0"/>
              </a:rPr>
              <a:t>0.005</a:t>
            </a:r>
            <a:endParaRPr lang="en-US" dirty="0">
              <a:latin typeface="Calibri" panose="020F0502020204030204" pitchFamily="34" charset="0"/>
              <a:cs typeface="Calibri" panose="020F0502020204030204" pitchFamily="34" charset="0"/>
            </a:endParaRPr>
          </a:p>
        </p:txBody>
      </p:sp>
      <p:sp>
        <p:nvSpPr>
          <p:cNvPr id="26" name="Right Brace 25"/>
          <p:cNvSpPr/>
          <p:nvPr/>
        </p:nvSpPr>
        <p:spPr bwMode="auto">
          <a:xfrm rot="10800000">
            <a:off x="1238830" y="4708380"/>
            <a:ext cx="261076" cy="600165"/>
          </a:xfrm>
          <a:prstGeom prst="rightBrac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anose="02020603050405020304" pitchFamily="18" charset="0"/>
            </a:endParaRPr>
          </a:p>
        </p:txBody>
      </p:sp>
      <p:sp>
        <p:nvSpPr>
          <p:cNvPr id="27" name="Right Brace 26"/>
          <p:cNvSpPr/>
          <p:nvPr/>
        </p:nvSpPr>
        <p:spPr bwMode="auto">
          <a:xfrm rot="10800000">
            <a:off x="1238830" y="5667871"/>
            <a:ext cx="261076" cy="600165"/>
          </a:xfrm>
          <a:prstGeom prst="rightBrace">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anose="02020603050405020304" pitchFamily="18" charset="0"/>
            </a:endParaRPr>
          </a:p>
        </p:txBody>
      </p:sp>
      <p:sp>
        <p:nvSpPr>
          <p:cNvPr id="28" name="TextBox 27"/>
          <p:cNvSpPr txBox="1"/>
          <p:nvPr/>
        </p:nvSpPr>
        <p:spPr>
          <a:xfrm>
            <a:off x="306383" y="4763029"/>
            <a:ext cx="883575" cy="461665"/>
          </a:xfrm>
          <a:prstGeom prst="rect">
            <a:avLst/>
          </a:prstGeom>
          <a:noFill/>
        </p:spPr>
        <p:txBody>
          <a:bodyPr wrap="none" rtlCol="0">
            <a:spAutoFit/>
          </a:bodyPr>
          <a:lstStyle/>
          <a:p>
            <a:r>
              <a:rPr lang="en-US" dirty="0" smtClean="0">
                <a:latin typeface="Calibri" panose="020F0502020204030204" pitchFamily="34" charset="0"/>
                <a:cs typeface="Calibri" panose="020F0502020204030204" pitchFamily="34" charset="0"/>
              </a:rPr>
              <a:t>0.003</a:t>
            </a:r>
            <a:endParaRPr lang="en-US" dirty="0">
              <a:latin typeface="Calibri" panose="020F0502020204030204" pitchFamily="34" charset="0"/>
              <a:cs typeface="Calibri" panose="020F0502020204030204" pitchFamily="34" charset="0"/>
            </a:endParaRPr>
          </a:p>
        </p:txBody>
      </p:sp>
      <p:sp>
        <p:nvSpPr>
          <p:cNvPr id="29" name="TextBox 28"/>
          <p:cNvSpPr txBox="1"/>
          <p:nvPr/>
        </p:nvSpPr>
        <p:spPr>
          <a:xfrm>
            <a:off x="322538" y="5714037"/>
            <a:ext cx="883575" cy="461665"/>
          </a:xfrm>
          <a:prstGeom prst="rect">
            <a:avLst/>
          </a:prstGeom>
          <a:noFill/>
        </p:spPr>
        <p:txBody>
          <a:bodyPr wrap="none" rtlCol="0">
            <a:spAutoFit/>
          </a:bodyPr>
          <a:lstStyle/>
          <a:p>
            <a:r>
              <a:rPr lang="en-US" dirty="0" smtClean="0">
                <a:latin typeface="Calibri" panose="020F0502020204030204" pitchFamily="34" charset="0"/>
                <a:cs typeface="Calibri" panose="020F0502020204030204" pitchFamily="34" charset="0"/>
              </a:rPr>
              <a:t>0.003</a:t>
            </a:r>
            <a:endParaRPr lang="en-US"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animBg="1"/>
      <p:bldP spid="8" grpId="0" animBg="1"/>
      <p:bldP spid="13" grpId="0"/>
      <p:bldP spid="14" grpId="0"/>
      <p:bldP spid="15" grpId="0"/>
      <p:bldP spid="16" grpId="0" animBg="1"/>
      <p:bldP spid="17" grpId="0" animBg="1"/>
      <p:bldP spid="19" grpId="0" animBg="1"/>
      <p:bldP spid="23" grpId="0" animBg="1"/>
      <p:bldP spid="20" grpId="0"/>
      <p:bldP spid="25" grpId="0"/>
      <p:bldP spid="26" grpId="0" animBg="1"/>
      <p:bldP spid="27" grpId="0" animBg="1"/>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altLang="en-US" sz="4000" b="1" dirty="0">
                <a:latin typeface="Calibri" panose="020F0502020204030204" pitchFamily="34" charset="0"/>
                <a:cs typeface="Calibri" panose="020F0502020204030204" pitchFamily="34" charset="0"/>
              </a:rPr>
              <a:t>Types of Error</a:t>
            </a:r>
          </a:p>
        </p:txBody>
      </p:sp>
      <p:sp>
        <p:nvSpPr>
          <p:cNvPr id="258051" name="Rectangle 3"/>
          <p:cNvSpPr>
            <a:spLocks noGrp="1" noChangeArrowheads="1"/>
          </p:cNvSpPr>
          <p:nvPr>
            <p:ph idx="1"/>
          </p:nvPr>
        </p:nvSpPr>
        <p:spPr/>
        <p:txBody>
          <a:bodyPr/>
          <a:lstStyle/>
          <a:p>
            <a:pPr>
              <a:buFontTx/>
              <a:buNone/>
            </a:pPr>
            <a:r>
              <a:rPr lang="en-US" altLang="en-US" sz="2800" dirty="0">
                <a:latin typeface="Calibri" panose="020F0502020204030204" pitchFamily="34" charset="0"/>
                <a:cs typeface="Calibri" panose="020F0502020204030204" pitchFamily="34" charset="0"/>
              </a:rPr>
              <a:t>Effects of Determinate Errors</a:t>
            </a:r>
          </a:p>
          <a:p>
            <a:pPr algn="just">
              <a:buFontTx/>
              <a:buNone/>
            </a:pPr>
            <a:r>
              <a:rPr lang="en-US" altLang="en-US" sz="2800" dirty="0">
                <a:latin typeface="Calibri" panose="020F0502020204030204" pitchFamily="34" charset="0"/>
                <a:cs typeface="Calibri" panose="020F0502020204030204" pitchFamily="34" charset="0"/>
              </a:rPr>
              <a:t>			constant errors</a:t>
            </a:r>
          </a:p>
          <a:p>
            <a:pPr algn="just">
              <a:buFontTx/>
              <a:buNone/>
            </a:pPr>
            <a:endParaRPr lang="en-US" altLang="en-US" sz="2800" dirty="0">
              <a:latin typeface="Calibri" panose="020F0502020204030204" pitchFamily="34" charset="0"/>
              <a:cs typeface="Calibri" panose="020F0502020204030204" pitchFamily="34" charset="0"/>
            </a:endParaRPr>
          </a:p>
          <a:p>
            <a:pPr>
              <a:buFontTx/>
              <a:buNone/>
            </a:pPr>
            <a:r>
              <a:rPr lang="en-US" altLang="en-US" sz="2800" dirty="0">
                <a:latin typeface="Calibri" panose="020F0502020204030204" pitchFamily="34" charset="0"/>
                <a:cs typeface="Calibri" panose="020F0502020204030204" pitchFamily="34" charset="0"/>
              </a:rPr>
              <a:t>Detection of Determinate Instrument and Personal Errors</a:t>
            </a:r>
          </a:p>
          <a:p>
            <a:pPr algn="just">
              <a:buFontTx/>
              <a:buNone/>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anim calcmode="lin" valueType="num">
                                      <p:cBhvr additive="base">
                                        <p:cTn id="7" dur="500" fill="hold"/>
                                        <p:tgtEl>
                                          <p:spTgt spid="2580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580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8051">
                                            <p:txEl>
                                              <p:pRg st="1" end="1"/>
                                            </p:txEl>
                                          </p:spTgt>
                                        </p:tgtEl>
                                        <p:attrNameLst>
                                          <p:attrName>style.visibility</p:attrName>
                                        </p:attrNameLst>
                                      </p:cBhvr>
                                      <p:to>
                                        <p:strVal val="visible"/>
                                      </p:to>
                                    </p:set>
                                    <p:anim calcmode="lin" valueType="num">
                                      <p:cBhvr additive="base">
                                        <p:cTn id="13" dur="500" fill="hold"/>
                                        <p:tgtEl>
                                          <p:spTgt spid="25805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580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58051">
                                            <p:txEl>
                                              <p:pRg st="3" end="3"/>
                                            </p:txEl>
                                          </p:spTgt>
                                        </p:tgtEl>
                                        <p:attrNameLst>
                                          <p:attrName>style.visibility</p:attrName>
                                        </p:attrNameLst>
                                      </p:cBhvr>
                                      <p:to>
                                        <p:strVal val="visible"/>
                                      </p:to>
                                    </p:set>
                                    <p:anim calcmode="lin" valueType="num">
                                      <p:cBhvr additive="base">
                                        <p:cTn id="19" dur="500" fill="hold"/>
                                        <p:tgtEl>
                                          <p:spTgt spid="258051">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580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n-US" altLang="en-US" sz="4000" b="1" dirty="0">
                <a:latin typeface="Calibri" panose="020F0502020204030204" pitchFamily="34" charset="0"/>
                <a:cs typeface="Calibri" panose="020F0502020204030204" pitchFamily="34" charset="0"/>
              </a:rPr>
              <a:t>Types of Error</a:t>
            </a:r>
          </a:p>
        </p:txBody>
      </p:sp>
      <p:sp>
        <p:nvSpPr>
          <p:cNvPr id="260099" name="Rectangle 3"/>
          <p:cNvSpPr>
            <a:spLocks noGrp="1" noChangeArrowheads="1"/>
          </p:cNvSpPr>
          <p:nvPr>
            <p:ph idx="1"/>
          </p:nvPr>
        </p:nvSpPr>
        <p:spPr/>
        <p:txBody>
          <a:bodyPr/>
          <a:lstStyle/>
          <a:p>
            <a:pPr algn="just">
              <a:buFontTx/>
              <a:buNone/>
            </a:pPr>
            <a:r>
              <a:rPr lang="en-US" altLang="en-US" sz="2800" dirty="0">
                <a:latin typeface="Calibri" panose="020F0502020204030204" pitchFamily="34" charset="0"/>
                <a:cs typeface="Calibri" panose="020F0502020204030204" pitchFamily="34" charset="0"/>
              </a:rPr>
              <a:t>Detection of Determinate Method Errors</a:t>
            </a:r>
          </a:p>
          <a:p>
            <a:pPr algn="just">
              <a:buFontTx/>
              <a:buNone/>
            </a:pPr>
            <a:r>
              <a:rPr lang="en-US" altLang="en-US" sz="2800" dirty="0">
                <a:latin typeface="Calibri" panose="020F0502020204030204" pitchFamily="34" charset="0"/>
                <a:cs typeface="Calibri" panose="020F0502020204030204" pitchFamily="34" charset="0"/>
              </a:rPr>
              <a:t>		analysis of standard samples (SRS)</a:t>
            </a:r>
          </a:p>
          <a:p>
            <a:pPr algn="just">
              <a:buFontTx/>
              <a:buNone/>
            </a:pPr>
            <a:r>
              <a:rPr lang="en-US" altLang="en-US" sz="2800" dirty="0">
                <a:latin typeface="Calibri" panose="020F0502020204030204" pitchFamily="34" charset="0"/>
                <a:cs typeface="Calibri" panose="020F0502020204030204" pitchFamily="34" charset="0"/>
              </a:rPr>
              <a:t>		independent analysis</a:t>
            </a:r>
          </a:p>
          <a:p>
            <a:pPr algn="just">
              <a:buFontTx/>
              <a:buNone/>
            </a:pPr>
            <a:r>
              <a:rPr lang="en-US" altLang="en-US" sz="2800" dirty="0">
                <a:latin typeface="Calibri" panose="020F0502020204030204" pitchFamily="34" charset="0"/>
                <a:cs typeface="Calibri" panose="020F0502020204030204" pitchFamily="34" charset="0"/>
              </a:rPr>
              <a:t>		blank determinations</a:t>
            </a:r>
          </a:p>
          <a:p>
            <a:pPr>
              <a:buFontTx/>
              <a:buNone/>
            </a:pPr>
            <a:r>
              <a:rPr lang="en-US" altLang="en-US" sz="2800" dirty="0">
                <a:latin typeface="Calibri" panose="020F0502020204030204" pitchFamily="34" charset="0"/>
                <a:cs typeface="Calibri" panose="020F0502020204030204" pitchFamily="34" charset="0"/>
              </a:rPr>
              <a:t>		variation in sample size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anim calcmode="lin" valueType="num">
                                      <p:cBhvr additive="base">
                                        <p:cTn id="7" dur="500" fill="hold"/>
                                        <p:tgtEl>
                                          <p:spTgt spid="2600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60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0099">
                                            <p:txEl>
                                              <p:pRg st="1" end="1"/>
                                            </p:txEl>
                                          </p:spTgt>
                                        </p:tgtEl>
                                        <p:attrNameLst>
                                          <p:attrName>style.visibility</p:attrName>
                                        </p:attrNameLst>
                                      </p:cBhvr>
                                      <p:to>
                                        <p:strVal val="visible"/>
                                      </p:to>
                                    </p:set>
                                    <p:anim calcmode="lin" valueType="num">
                                      <p:cBhvr additive="base">
                                        <p:cTn id="13" dur="500" fill="hold"/>
                                        <p:tgtEl>
                                          <p:spTgt spid="2600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60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60099">
                                            <p:txEl>
                                              <p:pRg st="2" end="2"/>
                                            </p:txEl>
                                          </p:spTgt>
                                        </p:tgtEl>
                                        <p:attrNameLst>
                                          <p:attrName>style.visibility</p:attrName>
                                        </p:attrNameLst>
                                      </p:cBhvr>
                                      <p:to>
                                        <p:strVal val="visible"/>
                                      </p:to>
                                    </p:set>
                                    <p:anim calcmode="lin" valueType="num">
                                      <p:cBhvr additive="base">
                                        <p:cTn id="19" dur="500" fill="hold"/>
                                        <p:tgtEl>
                                          <p:spTgt spid="26009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60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60099">
                                            <p:txEl>
                                              <p:pRg st="3" end="3"/>
                                            </p:txEl>
                                          </p:spTgt>
                                        </p:tgtEl>
                                        <p:attrNameLst>
                                          <p:attrName>style.visibility</p:attrName>
                                        </p:attrNameLst>
                                      </p:cBhvr>
                                      <p:to>
                                        <p:strVal val="visible"/>
                                      </p:to>
                                    </p:set>
                                    <p:anim calcmode="lin" valueType="num">
                                      <p:cBhvr additive="base">
                                        <p:cTn id="25" dur="500" fill="hold"/>
                                        <p:tgtEl>
                                          <p:spTgt spid="26009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60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60099">
                                            <p:txEl>
                                              <p:pRg st="4" end="4"/>
                                            </p:txEl>
                                          </p:spTgt>
                                        </p:tgtEl>
                                        <p:attrNameLst>
                                          <p:attrName>style.visibility</p:attrName>
                                        </p:attrNameLst>
                                      </p:cBhvr>
                                      <p:to>
                                        <p:strVal val="visible"/>
                                      </p:to>
                                    </p:set>
                                    <p:anim calcmode="lin" valueType="num">
                                      <p:cBhvr additive="base">
                                        <p:cTn id="31" dur="500" fill="hold"/>
                                        <p:tgtEl>
                                          <p:spTgt spid="26009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00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Calibri" panose="020F0502020204030204" pitchFamily="34" charset="0"/>
                <a:cs typeface="Calibri" panose="020F0502020204030204" pitchFamily="34" charset="0"/>
              </a:rPr>
              <a:t>(SRS) Standard Reference Samples</a:t>
            </a:r>
            <a:endParaRPr lang="en-US" sz="40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2"/>
          <a:stretch>
            <a:fillRect/>
          </a:stretch>
        </p:blipFill>
        <p:spPr>
          <a:xfrm>
            <a:off x="1347611" y="1752600"/>
            <a:ext cx="6448778" cy="4830201"/>
          </a:xfrm>
          <a:prstGeom prst="rect">
            <a:avLst/>
          </a:prstGeom>
        </p:spPr>
      </p:pic>
    </p:spTree>
    <p:extLst>
      <p:ext uri="{BB962C8B-B14F-4D97-AF65-F5344CB8AC3E}">
        <p14:creationId xmlns:p14="http://schemas.microsoft.com/office/powerpoint/2010/main" val="2292467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711200" y="304800"/>
            <a:ext cx="7772400" cy="762000"/>
          </a:xfrm>
        </p:spPr>
        <p:txBody>
          <a:bodyPr/>
          <a:lstStyle/>
          <a:p>
            <a:r>
              <a:rPr lang="en-US" altLang="en-US" sz="4000" b="1" dirty="0">
                <a:latin typeface="Calibri" panose="020F0502020204030204" pitchFamily="34" charset="0"/>
                <a:cs typeface="Calibri" panose="020F0502020204030204" pitchFamily="34" charset="0"/>
              </a:rPr>
              <a:t>Types of Error</a:t>
            </a:r>
          </a:p>
        </p:txBody>
      </p:sp>
      <p:sp>
        <p:nvSpPr>
          <p:cNvPr id="260099" name="Rectangle 3"/>
          <p:cNvSpPr>
            <a:spLocks noGrp="1" noChangeArrowheads="1"/>
          </p:cNvSpPr>
          <p:nvPr>
            <p:ph idx="1"/>
          </p:nvPr>
        </p:nvSpPr>
        <p:spPr/>
        <p:txBody>
          <a:bodyPr/>
          <a:lstStyle/>
          <a:p>
            <a:pPr algn="just">
              <a:buFontTx/>
              <a:buNone/>
            </a:pPr>
            <a:r>
              <a:rPr lang="en-US" altLang="en-US" sz="2800" dirty="0">
                <a:latin typeface="Calibri" panose="020F0502020204030204" pitchFamily="34" charset="0"/>
                <a:cs typeface="Calibri" panose="020F0502020204030204" pitchFamily="34" charset="0"/>
              </a:rPr>
              <a:t>Detection of Determinate Method </a:t>
            </a:r>
            <a:r>
              <a:rPr lang="en-US" altLang="en-US" sz="2800" dirty="0" smtClean="0">
                <a:latin typeface="Calibri" panose="020F0502020204030204" pitchFamily="34" charset="0"/>
                <a:cs typeface="Calibri" panose="020F0502020204030204" pitchFamily="34" charset="0"/>
              </a:rPr>
              <a:t>Errors</a:t>
            </a:r>
          </a:p>
          <a:p>
            <a:pPr algn="just">
              <a:buFontTx/>
              <a:buNone/>
            </a:pPr>
            <a:endParaRPr lang="en-US" altLang="en-US" sz="2800" dirty="0">
              <a:latin typeface="Calibri" panose="020F0502020204030204" pitchFamily="34" charset="0"/>
              <a:cs typeface="Calibri" panose="020F0502020204030204" pitchFamily="34" charset="0"/>
            </a:endParaRPr>
          </a:p>
          <a:p>
            <a:pPr algn="just"/>
            <a:r>
              <a:rPr lang="en-US" altLang="en-US" sz="2800" dirty="0" smtClean="0">
                <a:latin typeface="Calibri" panose="020F0502020204030204" pitchFamily="34" charset="0"/>
                <a:cs typeface="Calibri" panose="020F0502020204030204" pitchFamily="34" charset="0"/>
              </a:rPr>
              <a:t>analysis </a:t>
            </a:r>
            <a:r>
              <a:rPr lang="en-US" altLang="en-US" sz="2800" dirty="0">
                <a:latin typeface="Calibri" panose="020F0502020204030204" pitchFamily="34" charset="0"/>
                <a:cs typeface="Calibri" panose="020F0502020204030204" pitchFamily="34" charset="0"/>
              </a:rPr>
              <a:t>of standard samples (SRS)</a:t>
            </a:r>
          </a:p>
          <a:p>
            <a:pPr algn="just"/>
            <a:r>
              <a:rPr lang="en-US" altLang="en-US" sz="2800" dirty="0" smtClean="0">
                <a:latin typeface="Calibri" panose="020F0502020204030204" pitchFamily="34" charset="0"/>
                <a:cs typeface="Calibri" panose="020F0502020204030204" pitchFamily="34" charset="0"/>
              </a:rPr>
              <a:t>independent analysis</a:t>
            </a:r>
            <a:endParaRPr lang="en-US" altLang="en-US" sz="2800" dirty="0">
              <a:latin typeface="Calibri" panose="020F0502020204030204" pitchFamily="34" charset="0"/>
              <a:cs typeface="Calibri" panose="020F0502020204030204" pitchFamily="34" charset="0"/>
            </a:endParaRPr>
          </a:p>
          <a:p>
            <a:pPr algn="just"/>
            <a:r>
              <a:rPr lang="en-US" altLang="en-US" sz="2800" dirty="0" smtClean="0">
                <a:latin typeface="Calibri" panose="020F0502020204030204" pitchFamily="34" charset="0"/>
                <a:cs typeface="Calibri" panose="020F0502020204030204" pitchFamily="34" charset="0"/>
              </a:rPr>
              <a:t>blank </a:t>
            </a:r>
            <a:r>
              <a:rPr lang="en-US" altLang="en-US" sz="2800" dirty="0">
                <a:latin typeface="Calibri" panose="020F0502020204030204" pitchFamily="34" charset="0"/>
                <a:cs typeface="Calibri" panose="020F0502020204030204" pitchFamily="34" charset="0"/>
              </a:rPr>
              <a:t>determinations</a:t>
            </a:r>
          </a:p>
          <a:p>
            <a:r>
              <a:rPr lang="en-US" altLang="en-US" sz="2800" dirty="0" smtClean="0">
                <a:latin typeface="Calibri" panose="020F0502020204030204" pitchFamily="34" charset="0"/>
                <a:cs typeface="Calibri" panose="020F0502020204030204" pitchFamily="34" charset="0"/>
              </a:rPr>
              <a:t>variation </a:t>
            </a:r>
            <a:r>
              <a:rPr lang="en-US" altLang="en-US" sz="2800" dirty="0">
                <a:latin typeface="Calibri" panose="020F0502020204030204" pitchFamily="34" charset="0"/>
                <a:cs typeface="Calibri" panose="020F0502020204030204" pitchFamily="34" charset="0"/>
              </a:rPr>
              <a:t>in sample size</a:t>
            </a:r>
          </a:p>
        </p:txBody>
      </p:sp>
    </p:spTree>
    <p:extLst>
      <p:ext uri="{BB962C8B-B14F-4D97-AF65-F5344CB8AC3E}">
        <p14:creationId xmlns:p14="http://schemas.microsoft.com/office/powerpoint/2010/main" val="2186987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anim calcmode="lin" valueType="num">
                                      <p:cBhvr additive="base">
                                        <p:cTn id="7" dur="500" fill="hold"/>
                                        <p:tgtEl>
                                          <p:spTgt spid="2600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60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0099">
                                            <p:txEl>
                                              <p:pRg st="2" end="2"/>
                                            </p:txEl>
                                          </p:spTgt>
                                        </p:tgtEl>
                                        <p:attrNameLst>
                                          <p:attrName>style.visibility</p:attrName>
                                        </p:attrNameLst>
                                      </p:cBhvr>
                                      <p:to>
                                        <p:strVal val="visible"/>
                                      </p:to>
                                    </p:set>
                                    <p:anim calcmode="lin" valueType="num">
                                      <p:cBhvr additive="base">
                                        <p:cTn id="13" dur="500" fill="hold"/>
                                        <p:tgtEl>
                                          <p:spTgt spid="26009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60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60099">
                                            <p:txEl>
                                              <p:pRg st="3" end="3"/>
                                            </p:txEl>
                                          </p:spTgt>
                                        </p:tgtEl>
                                        <p:attrNameLst>
                                          <p:attrName>style.visibility</p:attrName>
                                        </p:attrNameLst>
                                      </p:cBhvr>
                                      <p:to>
                                        <p:strVal val="visible"/>
                                      </p:to>
                                    </p:set>
                                    <p:anim calcmode="lin" valueType="num">
                                      <p:cBhvr additive="base">
                                        <p:cTn id="19" dur="500" fill="hold"/>
                                        <p:tgtEl>
                                          <p:spTgt spid="26009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60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60099">
                                            <p:txEl>
                                              <p:pRg st="4" end="4"/>
                                            </p:txEl>
                                          </p:spTgt>
                                        </p:tgtEl>
                                        <p:attrNameLst>
                                          <p:attrName>style.visibility</p:attrName>
                                        </p:attrNameLst>
                                      </p:cBhvr>
                                      <p:to>
                                        <p:strVal val="visible"/>
                                      </p:to>
                                    </p:set>
                                    <p:anim calcmode="lin" valueType="num">
                                      <p:cBhvr additive="base">
                                        <p:cTn id="25" dur="500" fill="hold"/>
                                        <p:tgtEl>
                                          <p:spTgt spid="260099">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60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60099">
                                            <p:txEl>
                                              <p:pRg st="5" end="5"/>
                                            </p:txEl>
                                          </p:spTgt>
                                        </p:tgtEl>
                                        <p:attrNameLst>
                                          <p:attrName>style.visibility</p:attrName>
                                        </p:attrNameLst>
                                      </p:cBhvr>
                                      <p:to>
                                        <p:strVal val="visible"/>
                                      </p:to>
                                    </p:set>
                                    <p:anim calcmode="lin" valueType="num">
                                      <p:cBhvr additive="base">
                                        <p:cTn id="31" dur="500" fill="hold"/>
                                        <p:tgtEl>
                                          <p:spTgt spid="260099">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009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410" name="Picture 2" descr="figure-03-00.jpg                                               00000018Eckert 5e IRCD                 B892E9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08013"/>
            <a:ext cx="5097463" cy="5640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n-US" altLang="en-US" sz="4000" b="1" dirty="0">
                <a:latin typeface="Calibri" panose="020F0502020204030204" pitchFamily="34" charset="0"/>
                <a:cs typeface="Calibri" panose="020F0502020204030204" pitchFamily="34" charset="0"/>
              </a:rPr>
              <a:t>Types of Error</a:t>
            </a:r>
          </a:p>
        </p:txBody>
      </p:sp>
      <p:sp>
        <p:nvSpPr>
          <p:cNvPr id="261123" name="Rectangle 3"/>
          <p:cNvSpPr>
            <a:spLocks noGrp="1" noChangeArrowheads="1"/>
          </p:cNvSpPr>
          <p:nvPr>
            <p:ph idx="1"/>
          </p:nvPr>
        </p:nvSpPr>
        <p:spPr/>
        <p:txBody>
          <a:bodyPr/>
          <a:lstStyle/>
          <a:p>
            <a:pPr algn="just">
              <a:buFontTx/>
              <a:buNone/>
            </a:pPr>
            <a:r>
              <a:rPr lang="en-US" altLang="en-US" sz="2800" dirty="0">
                <a:latin typeface="Calibri" panose="020F0502020204030204" pitchFamily="34" charset="0"/>
                <a:cs typeface="Calibri" panose="020F0502020204030204" pitchFamily="34" charset="0"/>
              </a:rPr>
              <a:t>Random Error (indeterminate error)</a:t>
            </a:r>
          </a:p>
          <a:p>
            <a:pPr algn="just">
              <a:buFontTx/>
              <a:buNone/>
            </a:pPr>
            <a:r>
              <a:rPr lang="en-US" altLang="en-US" sz="2800" dirty="0">
                <a:latin typeface="Calibri" panose="020F0502020204030204" pitchFamily="34" charset="0"/>
                <a:cs typeface="Calibri" panose="020F0502020204030204" pitchFamily="34" charset="0"/>
              </a:rPr>
              <a:t>	It is always present, cannot be corrected, and is the ultimate limitation on the determination of a quantity.</a:t>
            </a:r>
          </a:p>
          <a:p>
            <a:pPr algn="just">
              <a:buFontTx/>
              <a:buNone/>
            </a:pPr>
            <a:r>
              <a:rPr lang="en-US" altLang="en-US" sz="2800" dirty="0">
                <a:latin typeface="Calibri" panose="020F0502020204030204" pitchFamily="34" charset="0"/>
                <a:cs typeface="Calibri" panose="020F0502020204030204" pitchFamily="34" charset="0"/>
              </a:rPr>
              <a:t>Types of Random Errors</a:t>
            </a:r>
          </a:p>
          <a:p>
            <a:pPr>
              <a:buFontTx/>
              <a:buNone/>
            </a:pPr>
            <a:r>
              <a:rPr lang="en-US" altLang="en-US" sz="2800" dirty="0">
                <a:latin typeface="Calibri" panose="020F0502020204030204" pitchFamily="34" charset="0"/>
                <a:cs typeface="Calibri" panose="020F0502020204030204" pitchFamily="34" charset="0"/>
              </a:rPr>
              <a:t>  - reading a scale on an instrument </a:t>
            </a:r>
            <a:r>
              <a:rPr lang="en-US" altLang="en-US" sz="2800" dirty="0" smtClean="0">
                <a:latin typeface="Calibri" panose="020F0502020204030204" pitchFamily="34" charset="0"/>
                <a:cs typeface="Calibri" panose="020F0502020204030204" pitchFamily="34" charset="0"/>
              </a:rPr>
              <a:t>caused </a:t>
            </a:r>
            <a:r>
              <a:rPr lang="en-US" altLang="en-US" sz="2800" dirty="0">
                <a:latin typeface="Calibri" panose="020F0502020204030204" pitchFamily="34" charset="0"/>
                <a:cs typeface="Calibri" panose="020F0502020204030204" pitchFamily="34" charset="0"/>
              </a:rPr>
              <a:t>by the finite thickness of the lines on the scale</a:t>
            </a:r>
          </a:p>
          <a:p>
            <a:pPr>
              <a:buFontTx/>
              <a:buNone/>
            </a:pPr>
            <a:r>
              <a:rPr lang="en-US" altLang="en-US" sz="2800" dirty="0">
                <a:latin typeface="Calibri" panose="020F0502020204030204" pitchFamily="34" charset="0"/>
                <a:cs typeface="Calibri" panose="020F0502020204030204" pitchFamily="34" charset="0"/>
              </a:rPr>
              <a:t>  -	electrical noise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 calcmode="lin" valueType="num">
                                      <p:cBhvr additive="base">
                                        <p:cTn id="7" dur="500" fill="hold"/>
                                        <p:tgtEl>
                                          <p:spTgt spid="2611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61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1123">
                                            <p:txEl>
                                              <p:pRg st="1" end="1"/>
                                            </p:txEl>
                                          </p:spTgt>
                                        </p:tgtEl>
                                        <p:attrNameLst>
                                          <p:attrName>style.visibility</p:attrName>
                                        </p:attrNameLst>
                                      </p:cBhvr>
                                      <p:to>
                                        <p:strVal val="visible"/>
                                      </p:to>
                                    </p:set>
                                    <p:anim calcmode="lin" valueType="num">
                                      <p:cBhvr additive="base">
                                        <p:cTn id="13" dur="500" fill="hold"/>
                                        <p:tgtEl>
                                          <p:spTgt spid="26112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611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61123">
                                            <p:txEl>
                                              <p:pRg st="2" end="2"/>
                                            </p:txEl>
                                          </p:spTgt>
                                        </p:tgtEl>
                                        <p:attrNameLst>
                                          <p:attrName>style.visibility</p:attrName>
                                        </p:attrNameLst>
                                      </p:cBhvr>
                                      <p:to>
                                        <p:strVal val="visible"/>
                                      </p:to>
                                    </p:set>
                                    <p:anim calcmode="lin" valueType="num">
                                      <p:cBhvr additive="base">
                                        <p:cTn id="19" dur="500" fill="hold"/>
                                        <p:tgtEl>
                                          <p:spTgt spid="26112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61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61123">
                                            <p:txEl>
                                              <p:pRg st="3" end="3"/>
                                            </p:txEl>
                                          </p:spTgt>
                                        </p:tgtEl>
                                        <p:attrNameLst>
                                          <p:attrName>style.visibility</p:attrName>
                                        </p:attrNameLst>
                                      </p:cBhvr>
                                      <p:to>
                                        <p:strVal val="visible"/>
                                      </p:to>
                                    </p:set>
                                    <p:anim calcmode="lin" valueType="num">
                                      <p:cBhvr additive="base">
                                        <p:cTn id="25" dur="500" fill="hold"/>
                                        <p:tgtEl>
                                          <p:spTgt spid="26112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61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61123">
                                            <p:txEl>
                                              <p:pRg st="4" end="4"/>
                                            </p:txEl>
                                          </p:spTgt>
                                        </p:tgtEl>
                                        <p:attrNameLst>
                                          <p:attrName>style.visibility</p:attrName>
                                        </p:attrNameLst>
                                      </p:cBhvr>
                                      <p:to>
                                        <p:strVal val="visible"/>
                                      </p:to>
                                    </p:set>
                                    <p:anim calcmode="lin" valueType="num">
                                      <p:cBhvr additive="base">
                                        <p:cTn id="31" dur="500" fill="hold"/>
                                        <p:tgtEl>
                                          <p:spTgt spid="26112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112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666750" y="2057400"/>
            <a:ext cx="7772400" cy="4114800"/>
          </a:xfrm>
        </p:spPr>
        <p:txBody>
          <a:bodyPr/>
          <a:lstStyle/>
          <a:p>
            <a:pPr marL="0" indent="0">
              <a:buNone/>
            </a:pPr>
            <a:r>
              <a:rPr lang="en-US" sz="2400" dirty="0" smtClean="0"/>
              <a:t>Random error in a </a:t>
            </a:r>
            <a:r>
              <a:rPr lang="en-US" sz="2400" dirty="0" err="1" smtClean="0"/>
              <a:t>buret</a:t>
            </a:r>
            <a:r>
              <a:rPr lang="en-US" sz="2400" dirty="0" smtClean="0"/>
              <a:t> reading is about ± 0.02 mL</a:t>
            </a:r>
          </a:p>
          <a:p>
            <a:pPr marL="0" indent="0">
              <a:buNone/>
            </a:pPr>
            <a:r>
              <a:rPr lang="en-US" sz="2400" dirty="0" smtClean="0"/>
              <a:t>If Initial reading is 45.06 </a:t>
            </a:r>
            <a:r>
              <a:rPr lang="en-US" sz="2400" dirty="0"/>
              <a:t>± 0.02 </a:t>
            </a:r>
            <a:r>
              <a:rPr lang="en-US" sz="2400" dirty="0" smtClean="0"/>
              <a:t>mL</a:t>
            </a:r>
          </a:p>
          <a:p>
            <a:pPr marL="0" indent="0">
              <a:buNone/>
            </a:pPr>
            <a:r>
              <a:rPr lang="en-US" sz="2400" dirty="0" smtClean="0"/>
              <a:t>Final reading is 12.67</a:t>
            </a:r>
            <a:r>
              <a:rPr lang="en-US" sz="2400" dirty="0"/>
              <a:t>± 0.02 mL</a:t>
            </a:r>
          </a:p>
          <a:p>
            <a:pPr marL="0" indent="0">
              <a:buNone/>
            </a:pPr>
            <a:r>
              <a:rPr lang="en-US" sz="2400" dirty="0" smtClean="0"/>
              <a:t>What is the precision (±) of the delivered volume?</a:t>
            </a:r>
            <a:endParaRPr lang="en-US" sz="2400" dirty="0"/>
          </a:p>
          <a:p>
            <a:pPr marL="0" indent="0">
              <a:buNone/>
            </a:pPr>
            <a:r>
              <a:rPr lang="en-US" sz="2400" dirty="0" smtClean="0"/>
              <a:t>The errors in the IR and FR are absolute uncertainties </a:t>
            </a:r>
          </a:p>
          <a:p>
            <a:pPr marL="0" indent="0">
              <a:buNone/>
            </a:pPr>
            <a:endParaRPr lang="en-US" sz="2400" dirty="0"/>
          </a:p>
          <a:p>
            <a:pPr marL="0" indent="0">
              <a:buNone/>
            </a:pPr>
            <a:r>
              <a:rPr lang="en-US" sz="2400" dirty="0" smtClean="0"/>
              <a:t>The relative uncertainty is 0.02mL/45.06mL *100 = 0.04%</a:t>
            </a:r>
          </a:p>
          <a:p>
            <a:pPr marL="0" indent="0">
              <a:buNone/>
            </a:pPr>
            <a:r>
              <a:rPr lang="en-US" sz="2400" dirty="0" smtClean="0"/>
              <a:t>The larger measurement, the smaller the relative uncertainty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993275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0" name="Picture 2" descr="bs00731_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6764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78531" name="Picture 3" descr="bs00731_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764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78532" name="Picture 4" descr="bs00731_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76400"/>
            <a:ext cx="1676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78533" name="Line 5"/>
          <p:cNvSpPr>
            <a:spLocks noChangeShapeType="1"/>
          </p:cNvSpPr>
          <p:nvPr/>
        </p:nvSpPr>
        <p:spPr bwMode="auto">
          <a:xfrm>
            <a:off x="2667000" y="17526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534" name="Line 6"/>
          <p:cNvSpPr>
            <a:spLocks noChangeShapeType="1"/>
          </p:cNvSpPr>
          <p:nvPr/>
        </p:nvSpPr>
        <p:spPr bwMode="auto">
          <a:xfrm>
            <a:off x="2590800" y="1752600"/>
            <a:ext cx="685800" cy="609600"/>
          </a:xfrm>
          <a:prstGeom prst="line">
            <a:avLst/>
          </a:prstGeom>
          <a:noFill/>
          <a:ln w="41275">
            <a:solidFill>
              <a:schemeClr val="folHlink"/>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535" name="Line 7"/>
          <p:cNvSpPr>
            <a:spLocks noChangeShapeType="1"/>
          </p:cNvSpPr>
          <p:nvPr/>
        </p:nvSpPr>
        <p:spPr bwMode="auto">
          <a:xfrm>
            <a:off x="2667000" y="1752600"/>
            <a:ext cx="685800" cy="609600"/>
          </a:xfrm>
          <a:prstGeom prst="line">
            <a:avLst/>
          </a:prstGeom>
          <a:noFill/>
          <a:ln w="41275">
            <a:solidFill>
              <a:schemeClr val="folHlink"/>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536" name="Line 8"/>
          <p:cNvSpPr>
            <a:spLocks noChangeShapeType="1"/>
          </p:cNvSpPr>
          <p:nvPr/>
        </p:nvSpPr>
        <p:spPr bwMode="auto">
          <a:xfrm>
            <a:off x="4495800" y="1447800"/>
            <a:ext cx="685800" cy="609600"/>
          </a:xfrm>
          <a:prstGeom prst="line">
            <a:avLst/>
          </a:prstGeom>
          <a:noFill/>
          <a:ln w="41275">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537" name="Line 9"/>
          <p:cNvSpPr>
            <a:spLocks noChangeShapeType="1"/>
          </p:cNvSpPr>
          <p:nvPr/>
        </p:nvSpPr>
        <p:spPr bwMode="auto">
          <a:xfrm>
            <a:off x="4572000" y="1447800"/>
            <a:ext cx="685800" cy="609600"/>
          </a:xfrm>
          <a:prstGeom prst="line">
            <a:avLst/>
          </a:prstGeom>
          <a:noFill/>
          <a:ln w="41275">
            <a:solidFill>
              <a:schemeClr val="folHlink"/>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538" name="Line 10"/>
          <p:cNvSpPr>
            <a:spLocks noChangeShapeType="1"/>
          </p:cNvSpPr>
          <p:nvPr/>
        </p:nvSpPr>
        <p:spPr bwMode="auto">
          <a:xfrm>
            <a:off x="4495800" y="1447800"/>
            <a:ext cx="685800" cy="609600"/>
          </a:xfrm>
          <a:prstGeom prst="line">
            <a:avLst/>
          </a:prstGeom>
          <a:noFill/>
          <a:ln w="41275">
            <a:solidFill>
              <a:schemeClr val="folHlink"/>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539" name="Line 11"/>
          <p:cNvSpPr>
            <a:spLocks noChangeShapeType="1"/>
          </p:cNvSpPr>
          <p:nvPr/>
        </p:nvSpPr>
        <p:spPr bwMode="auto">
          <a:xfrm>
            <a:off x="7391400" y="1219200"/>
            <a:ext cx="685800" cy="609600"/>
          </a:xfrm>
          <a:prstGeom prst="line">
            <a:avLst/>
          </a:prstGeom>
          <a:noFill/>
          <a:ln w="41275">
            <a:solidFill>
              <a:schemeClr val="folHlink"/>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540" name="Line 12"/>
          <p:cNvSpPr>
            <a:spLocks noChangeShapeType="1"/>
          </p:cNvSpPr>
          <p:nvPr/>
        </p:nvSpPr>
        <p:spPr bwMode="auto">
          <a:xfrm>
            <a:off x="7315200" y="2362200"/>
            <a:ext cx="685800" cy="609600"/>
          </a:xfrm>
          <a:prstGeom prst="line">
            <a:avLst/>
          </a:prstGeom>
          <a:noFill/>
          <a:ln w="41275">
            <a:solidFill>
              <a:schemeClr val="folHlink"/>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541" name="Line 13"/>
          <p:cNvSpPr>
            <a:spLocks noChangeShapeType="1"/>
          </p:cNvSpPr>
          <p:nvPr/>
        </p:nvSpPr>
        <p:spPr bwMode="auto">
          <a:xfrm>
            <a:off x="6553200" y="1524000"/>
            <a:ext cx="685800" cy="609600"/>
          </a:xfrm>
          <a:prstGeom prst="line">
            <a:avLst/>
          </a:prstGeom>
          <a:noFill/>
          <a:ln w="41275">
            <a:solidFill>
              <a:schemeClr val="folHlink"/>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542" name="Text Box 14"/>
          <p:cNvSpPr txBox="1">
            <a:spLocks noChangeArrowheads="1"/>
          </p:cNvSpPr>
          <p:nvPr/>
        </p:nvSpPr>
        <p:spPr bwMode="auto">
          <a:xfrm>
            <a:off x="228600" y="1828800"/>
            <a:ext cx="2209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000" b="1" dirty="0">
                <a:latin typeface="Calibri" panose="020F0502020204030204" pitchFamily="34" charset="0"/>
                <a:cs typeface="Calibri" panose="020F0502020204030204" pitchFamily="34" charset="0"/>
              </a:rPr>
              <a:t>Three shooters with three arrows each to shoot.</a:t>
            </a:r>
          </a:p>
        </p:txBody>
      </p:sp>
      <p:sp>
        <p:nvSpPr>
          <p:cNvPr id="278543" name="Rectangle 15"/>
          <p:cNvSpPr>
            <a:spLocks noChangeArrowheads="1"/>
          </p:cNvSpPr>
          <p:nvPr/>
        </p:nvSpPr>
        <p:spPr bwMode="auto">
          <a:xfrm>
            <a:off x="457200" y="457200"/>
            <a:ext cx="8229600" cy="762000"/>
          </a:xfrm>
          <a:prstGeom prst="rect">
            <a:avLst/>
          </a:prstGeom>
          <a:noFill/>
          <a:ln>
            <a:noFill/>
          </a:ln>
          <a:effectLst/>
          <a:extLst>
            <a:ext uri="{909E8E84-426E-40DD-AFC4-6F175D3DCCD1}">
              <a14:hiddenFill xmlns:a14="http://schemas.microsoft.com/office/drawing/2010/main">
                <a:solidFill>
                  <a:srgbClr val="3399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en-US" altLang="en-US" sz="4000" dirty="0">
                <a:solidFill>
                  <a:srgbClr val="CC3300"/>
                </a:solidFill>
                <a:latin typeface="Calibri" panose="020F0502020204030204" pitchFamily="34" charset="0"/>
                <a:cs typeface="Calibri" panose="020F0502020204030204" pitchFamily="34" charset="0"/>
              </a:rPr>
              <a:t>Can you hit the bull's-eye?</a:t>
            </a:r>
          </a:p>
        </p:txBody>
      </p:sp>
      <p:sp>
        <p:nvSpPr>
          <p:cNvPr id="278544" name="Text Box 16"/>
          <p:cNvSpPr txBox="1">
            <a:spLocks noChangeArrowheads="1"/>
          </p:cNvSpPr>
          <p:nvPr/>
        </p:nvSpPr>
        <p:spPr bwMode="auto">
          <a:xfrm>
            <a:off x="2514600" y="3657600"/>
            <a:ext cx="16922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000" b="1" dirty="0">
                <a:solidFill>
                  <a:srgbClr val="CC3300"/>
                </a:solidFill>
                <a:latin typeface="Calibri" panose="020F0502020204030204" pitchFamily="34" charset="0"/>
                <a:cs typeface="Calibri" panose="020F0502020204030204" pitchFamily="34" charset="0"/>
              </a:rPr>
              <a:t>Both accurate and precise</a:t>
            </a:r>
          </a:p>
        </p:txBody>
      </p:sp>
      <p:sp>
        <p:nvSpPr>
          <p:cNvPr id="278545" name="Text Box 17"/>
          <p:cNvSpPr txBox="1">
            <a:spLocks noChangeArrowheads="1"/>
          </p:cNvSpPr>
          <p:nvPr/>
        </p:nvSpPr>
        <p:spPr bwMode="auto">
          <a:xfrm>
            <a:off x="4495800" y="3657600"/>
            <a:ext cx="2057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2000" b="1" dirty="0">
                <a:solidFill>
                  <a:srgbClr val="CC3300"/>
                </a:solidFill>
                <a:latin typeface="Calibri" panose="020F0502020204030204" pitchFamily="34" charset="0"/>
                <a:cs typeface="Calibri" panose="020F0502020204030204" pitchFamily="34" charset="0"/>
              </a:rPr>
              <a:t>Precise but not </a:t>
            </a:r>
            <a:r>
              <a:rPr lang="en-US" altLang="en-US" sz="2000" b="1" dirty="0" smtClean="0">
                <a:solidFill>
                  <a:srgbClr val="CC3300"/>
                </a:solidFill>
                <a:latin typeface="Calibri" panose="020F0502020204030204" pitchFamily="34" charset="0"/>
                <a:cs typeface="Calibri" panose="020F0502020204030204" pitchFamily="34" charset="0"/>
              </a:rPr>
              <a:t>accurate</a:t>
            </a:r>
          </a:p>
          <a:p>
            <a:pPr eaLnBrk="1" hangingPunct="1"/>
            <a:endParaRPr lang="en-US" altLang="en-US" sz="2000" b="1" dirty="0">
              <a:solidFill>
                <a:srgbClr val="CC3300"/>
              </a:solidFill>
              <a:latin typeface="Calibri" panose="020F0502020204030204" pitchFamily="34" charset="0"/>
              <a:cs typeface="Calibri" panose="020F0502020204030204" pitchFamily="34" charset="0"/>
            </a:endParaRPr>
          </a:p>
          <a:p>
            <a:pPr algn="ctr" eaLnBrk="1" hangingPunct="1"/>
            <a:r>
              <a:rPr lang="en-US" altLang="en-US" sz="2000" b="1" dirty="0" smtClean="0">
                <a:latin typeface="Calibri" panose="020F0502020204030204" pitchFamily="34" charset="0"/>
                <a:cs typeface="Calibri" panose="020F0502020204030204" pitchFamily="34" charset="0"/>
              </a:rPr>
              <a:t>Systematic</a:t>
            </a:r>
          </a:p>
          <a:p>
            <a:pPr algn="ctr" eaLnBrk="1" hangingPunct="1"/>
            <a:r>
              <a:rPr lang="en-US" altLang="en-US" sz="2000" b="1" dirty="0" smtClean="0">
                <a:latin typeface="Calibri" panose="020F0502020204030204" pitchFamily="34" charset="0"/>
                <a:cs typeface="Calibri" panose="020F0502020204030204" pitchFamily="34" charset="0"/>
              </a:rPr>
              <a:t>(determinate) error</a:t>
            </a:r>
            <a:endParaRPr lang="en-US" altLang="en-US" sz="2000" b="1" dirty="0">
              <a:latin typeface="Calibri" panose="020F0502020204030204" pitchFamily="34" charset="0"/>
              <a:cs typeface="Calibri" panose="020F0502020204030204" pitchFamily="34" charset="0"/>
            </a:endParaRPr>
          </a:p>
        </p:txBody>
      </p:sp>
      <p:sp>
        <p:nvSpPr>
          <p:cNvPr id="278546" name="Text Box 18"/>
          <p:cNvSpPr txBox="1">
            <a:spLocks noChangeArrowheads="1"/>
          </p:cNvSpPr>
          <p:nvPr/>
        </p:nvSpPr>
        <p:spPr bwMode="auto">
          <a:xfrm>
            <a:off x="6553200" y="3657600"/>
            <a:ext cx="2133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n-US" sz="2000" b="1" dirty="0">
                <a:solidFill>
                  <a:srgbClr val="CC3300"/>
                </a:solidFill>
                <a:latin typeface="Calibri" panose="020F0502020204030204" pitchFamily="34" charset="0"/>
                <a:cs typeface="Calibri" panose="020F0502020204030204" pitchFamily="34" charset="0"/>
              </a:rPr>
              <a:t>Neither accurate nor </a:t>
            </a:r>
            <a:r>
              <a:rPr lang="en-US" altLang="en-US" sz="2000" b="1" dirty="0" smtClean="0">
                <a:solidFill>
                  <a:srgbClr val="CC3300"/>
                </a:solidFill>
                <a:latin typeface="Calibri" panose="020F0502020204030204" pitchFamily="34" charset="0"/>
                <a:cs typeface="Calibri" panose="020F0502020204030204" pitchFamily="34" charset="0"/>
              </a:rPr>
              <a:t>precise</a:t>
            </a:r>
          </a:p>
          <a:p>
            <a:pPr eaLnBrk="1" hangingPunct="1"/>
            <a:endParaRPr lang="en-US" altLang="en-US" sz="2000" dirty="0" smtClean="0">
              <a:solidFill>
                <a:srgbClr val="CC3300"/>
              </a:solidFill>
              <a:latin typeface="Calibri" panose="020F0502020204030204" pitchFamily="34" charset="0"/>
              <a:cs typeface="Calibri" panose="020F0502020204030204" pitchFamily="34" charset="0"/>
            </a:endParaRPr>
          </a:p>
          <a:p>
            <a:pPr algn="ctr" eaLnBrk="1" hangingPunct="1"/>
            <a:r>
              <a:rPr lang="en-US" altLang="en-US" sz="2000" b="1" dirty="0" smtClean="0">
                <a:latin typeface="Calibri" panose="020F0502020204030204" pitchFamily="34" charset="0"/>
                <a:cs typeface="Calibri" panose="020F0502020204030204" pitchFamily="34" charset="0"/>
              </a:rPr>
              <a:t>Random </a:t>
            </a:r>
          </a:p>
          <a:p>
            <a:pPr algn="ctr" eaLnBrk="1" hangingPunct="1"/>
            <a:r>
              <a:rPr lang="en-US" altLang="en-US" sz="2000" b="1" dirty="0" smtClean="0">
                <a:latin typeface="Calibri" panose="020F0502020204030204" pitchFamily="34" charset="0"/>
                <a:cs typeface="Calibri" panose="020F0502020204030204" pitchFamily="34" charset="0"/>
              </a:rPr>
              <a:t>(indeterminate) error</a:t>
            </a:r>
            <a:endParaRPr lang="en-US" altLang="en-US" sz="2000" b="1" dirty="0">
              <a:latin typeface="Calibri" panose="020F0502020204030204" pitchFamily="34" charset="0"/>
              <a:cs typeface="Calibri" panose="020F0502020204030204" pitchFamily="34" charset="0"/>
            </a:endParaRPr>
          </a:p>
        </p:txBody>
      </p:sp>
      <p:sp>
        <p:nvSpPr>
          <p:cNvPr id="278549" name="Text Box 21"/>
          <p:cNvSpPr txBox="1">
            <a:spLocks noChangeArrowheads="1"/>
          </p:cNvSpPr>
          <p:nvPr/>
        </p:nvSpPr>
        <p:spPr bwMode="auto">
          <a:xfrm>
            <a:off x="228600" y="3657600"/>
            <a:ext cx="1997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a:solidFill>
                  <a:schemeClr val="bg1"/>
                </a:solidFill>
                <a:latin typeface="Comic Sans MS" panose="030F0702030302020204" pitchFamily="66" charset="0"/>
              </a:rPr>
              <a:t>How do they compare?</a:t>
            </a:r>
          </a:p>
        </p:txBody>
      </p:sp>
      <p:sp>
        <p:nvSpPr>
          <p:cNvPr id="278550" name="Text Box 22"/>
          <p:cNvSpPr txBox="1">
            <a:spLocks noChangeArrowheads="1"/>
          </p:cNvSpPr>
          <p:nvPr/>
        </p:nvSpPr>
        <p:spPr bwMode="auto">
          <a:xfrm>
            <a:off x="1767817" y="5791200"/>
            <a:ext cx="59103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2800" dirty="0">
                <a:latin typeface="Calibri" panose="020F0502020204030204" pitchFamily="34" charset="0"/>
                <a:cs typeface="Calibri" panose="020F0502020204030204" pitchFamily="34" charset="0"/>
              </a:rPr>
              <a:t>Can you define accuracy and precision?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78535"/>
                                        </p:tgtEl>
                                        <p:attrNameLst>
                                          <p:attrName>style.visibility</p:attrName>
                                        </p:attrNameLst>
                                      </p:cBhvr>
                                      <p:to>
                                        <p:strVal val="visible"/>
                                      </p:to>
                                    </p:set>
                                    <p:anim calcmode="lin" valueType="num">
                                      <p:cBhvr additive="base">
                                        <p:cTn id="7" dur="500" fill="hold"/>
                                        <p:tgtEl>
                                          <p:spTgt spid="278535"/>
                                        </p:tgtEl>
                                        <p:attrNameLst>
                                          <p:attrName>ppt_x</p:attrName>
                                        </p:attrNameLst>
                                      </p:cBhvr>
                                      <p:tavLst>
                                        <p:tav tm="0">
                                          <p:val>
                                            <p:strVal val="0-#ppt_w/2"/>
                                          </p:val>
                                        </p:tav>
                                        <p:tav tm="100000">
                                          <p:val>
                                            <p:strVal val="#ppt_x"/>
                                          </p:val>
                                        </p:tav>
                                      </p:tavLst>
                                    </p:anim>
                                    <p:anim calcmode="lin" valueType="num">
                                      <p:cBhvr additive="base">
                                        <p:cTn id="8" dur="500" fill="hold"/>
                                        <p:tgtEl>
                                          <p:spTgt spid="27853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par>
                          <p:cTn id="9" fill="hold" nodeType="afterGroup">
                            <p:stCondLst>
                              <p:cond delay="500"/>
                            </p:stCondLst>
                            <p:childTnLst>
                              <p:par>
                                <p:cTn id="10" presetID="2" presetClass="entr" presetSubtype="9" fill="hold" grpId="0" nodeType="afterEffect">
                                  <p:stCondLst>
                                    <p:cond delay="500"/>
                                  </p:stCondLst>
                                  <p:childTnLst>
                                    <p:set>
                                      <p:cBhvr>
                                        <p:cTn id="11" dur="1" fill="hold">
                                          <p:stCondLst>
                                            <p:cond delay="0"/>
                                          </p:stCondLst>
                                        </p:cTn>
                                        <p:tgtEl>
                                          <p:spTgt spid="278534"/>
                                        </p:tgtEl>
                                        <p:attrNameLst>
                                          <p:attrName>style.visibility</p:attrName>
                                        </p:attrNameLst>
                                      </p:cBhvr>
                                      <p:to>
                                        <p:strVal val="visible"/>
                                      </p:to>
                                    </p:set>
                                    <p:anim calcmode="lin" valueType="num">
                                      <p:cBhvr additive="base">
                                        <p:cTn id="12" dur="500" fill="hold"/>
                                        <p:tgtEl>
                                          <p:spTgt spid="278534"/>
                                        </p:tgtEl>
                                        <p:attrNameLst>
                                          <p:attrName>ppt_x</p:attrName>
                                        </p:attrNameLst>
                                      </p:cBhvr>
                                      <p:tavLst>
                                        <p:tav tm="0">
                                          <p:val>
                                            <p:strVal val="0-#ppt_w/2"/>
                                          </p:val>
                                        </p:tav>
                                        <p:tav tm="100000">
                                          <p:val>
                                            <p:strVal val="#ppt_x"/>
                                          </p:val>
                                        </p:tav>
                                      </p:tavLst>
                                    </p:anim>
                                    <p:anim calcmode="lin" valueType="num">
                                      <p:cBhvr additive="base">
                                        <p:cTn id="13" dur="500" fill="hold"/>
                                        <p:tgtEl>
                                          <p:spTgt spid="27853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par>
                          <p:cTn id="14" fill="hold" nodeType="afterGroup">
                            <p:stCondLst>
                              <p:cond delay="1500"/>
                            </p:stCondLst>
                            <p:childTnLst>
                              <p:par>
                                <p:cTn id="15" presetID="2" presetClass="entr" presetSubtype="9" fill="hold" grpId="0" nodeType="afterEffect">
                                  <p:stCondLst>
                                    <p:cond delay="500"/>
                                  </p:stCondLst>
                                  <p:childTnLst>
                                    <p:set>
                                      <p:cBhvr>
                                        <p:cTn id="16" dur="1" fill="hold">
                                          <p:stCondLst>
                                            <p:cond delay="0"/>
                                          </p:stCondLst>
                                        </p:cTn>
                                        <p:tgtEl>
                                          <p:spTgt spid="278533"/>
                                        </p:tgtEl>
                                        <p:attrNameLst>
                                          <p:attrName>style.visibility</p:attrName>
                                        </p:attrNameLst>
                                      </p:cBhvr>
                                      <p:to>
                                        <p:strVal val="visible"/>
                                      </p:to>
                                    </p:set>
                                    <p:anim calcmode="lin" valueType="num">
                                      <p:cBhvr additive="base">
                                        <p:cTn id="17" dur="500" fill="hold"/>
                                        <p:tgtEl>
                                          <p:spTgt spid="278533"/>
                                        </p:tgtEl>
                                        <p:attrNameLst>
                                          <p:attrName>ppt_x</p:attrName>
                                        </p:attrNameLst>
                                      </p:cBhvr>
                                      <p:tavLst>
                                        <p:tav tm="0">
                                          <p:val>
                                            <p:strVal val="0-#ppt_w/2"/>
                                          </p:val>
                                        </p:tav>
                                        <p:tav tm="100000">
                                          <p:val>
                                            <p:strVal val="#ppt_x"/>
                                          </p:val>
                                        </p:tav>
                                      </p:tavLst>
                                    </p:anim>
                                    <p:anim calcmode="lin" valueType="num">
                                      <p:cBhvr additive="base">
                                        <p:cTn id="18" dur="500" fill="hold"/>
                                        <p:tgtEl>
                                          <p:spTgt spid="27853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whoosh.wav"/>
                                        </p:tgtEl>
                                      </p:cMediaNode>
                                    </p:audio>
                                  </p:subTnLst>
                                </p:cTn>
                              </p:par>
                            </p:childTnLst>
                          </p:cTn>
                        </p:par>
                        <p:par>
                          <p:cTn id="19" fill="hold" nodeType="afterGroup">
                            <p:stCondLst>
                              <p:cond delay="2500"/>
                            </p:stCondLst>
                            <p:childTnLst>
                              <p:par>
                                <p:cTn id="20" presetID="2" presetClass="entr" presetSubtype="9" fill="hold" grpId="0" nodeType="afterEffect">
                                  <p:stCondLst>
                                    <p:cond delay="1000"/>
                                  </p:stCondLst>
                                  <p:childTnLst>
                                    <p:set>
                                      <p:cBhvr>
                                        <p:cTn id="21" dur="1" fill="hold">
                                          <p:stCondLst>
                                            <p:cond delay="0"/>
                                          </p:stCondLst>
                                        </p:cTn>
                                        <p:tgtEl>
                                          <p:spTgt spid="278537"/>
                                        </p:tgtEl>
                                        <p:attrNameLst>
                                          <p:attrName>style.visibility</p:attrName>
                                        </p:attrNameLst>
                                      </p:cBhvr>
                                      <p:to>
                                        <p:strVal val="visible"/>
                                      </p:to>
                                    </p:set>
                                    <p:anim calcmode="lin" valueType="num">
                                      <p:cBhvr additive="base">
                                        <p:cTn id="22" dur="500" fill="hold"/>
                                        <p:tgtEl>
                                          <p:spTgt spid="278537"/>
                                        </p:tgtEl>
                                        <p:attrNameLst>
                                          <p:attrName>ppt_x</p:attrName>
                                        </p:attrNameLst>
                                      </p:cBhvr>
                                      <p:tavLst>
                                        <p:tav tm="0">
                                          <p:val>
                                            <p:strVal val="0-#ppt_w/2"/>
                                          </p:val>
                                        </p:tav>
                                        <p:tav tm="100000">
                                          <p:val>
                                            <p:strVal val="#ppt_x"/>
                                          </p:val>
                                        </p:tav>
                                      </p:tavLst>
                                    </p:anim>
                                    <p:anim calcmode="lin" valueType="num">
                                      <p:cBhvr additive="base">
                                        <p:cTn id="23" dur="500" fill="hold"/>
                                        <p:tgtEl>
                                          <p:spTgt spid="27853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whoosh.wav"/>
                                        </p:tgtEl>
                                      </p:cMediaNode>
                                    </p:audio>
                                  </p:subTnLst>
                                </p:cTn>
                              </p:par>
                            </p:childTnLst>
                          </p:cTn>
                        </p:par>
                        <p:par>
                          <p:cTn id="24" fill="hold" nodeType="afterGroup">
                            <p:stCondLst>
                              <p:cond delay="4000"/>
                            </p:stCondLst>
                            <p:childTnLst>
                              <p:par>
                                <p:cTn id="25" presetID="2" presetClass="entr" presetSubtype="9" fill="hold" grpId="0" nodeType="afterEffect">
                                  <p:stCondLst>
                                    <p:cond delay="500"/>
                                  </p:stCondLst>
                                  <p:childTnLst>
                                    <p:set>
                                      <p:cBhvr>
                                        <p:cTn id="26" dur="1" fill="hold">
                                          <p:stCondLst>
                                            <p:cond delay="0"/>
                                          </p:stCondLst>
                                        </p:cTn>
                                        <p:tgtEl>
                                          <p:spTgt spid="278538"/>
                                        </p:tgtEl>
                                        <p:attrNameLst>
                                          <p:attrName>style.visibility</p:attrName>
                                        </p:attrNameLst>
                                      </p:cBhvr>
                                      <p:to>
                                        <p:strVal val="visible"/>
                                      </p:to>
                                    </p:set>
                                    <p:anim calcmode="lin" valueType="num">
                                      <p:cBhvr additive="base">
                                        <p:cTn id="27" dur="500" fill="hold"/>
                                        <p:tgtEl>
                                          <p:spTgt spid="278538"/>
                                        </p:tgtEl>
                                        <p:attrNameLst>
                                          <p:attrName>ppt_x</p:attrName>
                                        </p:attrNameLst>
                                      </p:cBhvr>
                                      <p:tavLst>
                                        <p:tav tm="0">
                                          <p:val>
                                            <p:strVal val="0-#ppt_w/2"/>
                                          </p:val>
                                        </p:tav>
                                        <p:tav tm="100000">
                                          <p:val>
                                            <p:strVal val="#ppt_x"/>
                                          </p:val>
                                        </p:tav>
                                      </p:tavLst>
                                    </p:anim>
                                    <p:anim calcmode="lin" valueType="num">
                                      <p:cBhvr additive="base">
                                        <p:cTn id="28" dur="500" fill="hold"/>
                                        <p:tgtEl>
                                          <p:spTgt spid="27853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whoosh.wav"/>
                                        </p:tgtEl>
                                      </p:cMediaNode>
                                    </p:audio>
                                  </p:subTnLst>
                                </p:cTn>
                              </p:par>
                            </p:childTnLst>
                          </p:cTn>
                        </p:par>
                        <p:par>
                          <p:cTn id="29" fill="hold" nodeType="afterGroup">
                            <p:stCondLst>
                              <p:cond delay="5000"/>
                            </p:stCondLst>
                            <p:childTnLst>
                              <p:par>
                                <p:cTn id="30" presetID="2" presetClass="entr" presetSubtype="9" fill="hold" grpId="0" nodeType="afterEffect">
                                  <p:stCondLst>
                                    <p:cond delay="500"/>
                                  </p:stCondLst>
                                  <p:childTnLst>
                                    <p:set>
                                      <p:cBhvr>
                                        <p:cTn id="31" dur="1" fill="hold">
                                          <p:stCondLst>
                                            <p:cond delay="0"/>
                                          </p:stCondLst>
                                        </p:cTn>
                                        <p:tgtEl>
                                          <p:spTgt spid="278536"/>
                                        </p:tgtEl>
                                        <p:attrNameLst>
                                          <p:attrName>style.visibility</p:attrName>
                                        </p:attrNameLst>
                                      </p:cBhvr>
                                      <p:to>
                                        <p:strVal val="visible"/>
                                      </p:to>
                                    </p:set>
                                    <p:anim calcmode="lin" valueType="num">
                                      <p:cBhvr additive="base">
                                        <p:cTn id="32" dur="500" fill="hold"/>
                                        <p:tgtEl>
                                          <p:spTgt spid="278536"/>
                                        </p:tgtEl>
                                        <p:attrNameLst>
                                          <p:attrName>ppt_x</p:attrName>
                                        </p:attrNameLst>
                                      </p:cBhvr>
                                      <p:tavLst>
                                        <p:tav tm="0">
                                          <p:val>
                                            <p:strVal val="0-#ppt_w/2"/>
                                          </p:val>
                                        </p:tav>
                                        <p:tav tm="100000">
                                          <p:val>
                                            <p:strVal val="#ppt_x"/>
                                          </p:val>
                                        </p:tav>
                                      </p:tavLst>
                                    </p:anim>
                                    <p:anim calcmode="lin" valueType="num">
                                      <p:cBhvr additive="base">
                                        <p:cTn id="33" dur="500" fill="hold"/>
                                        <p:tgtEl>
                                          <p:spTgt spid="27853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whoosh.wav"/>
                                        </p:tgtEl>
                                      </p:cMediaNode>
                                    </p:audio>
                                  </p:subTnLst>
                                </p:cTn>
                              </p:par>
                            </p:childTnLst>
                          </p:cTn>
                        </p:par>
                        <p:par>
                          <p:cTn id="34" fill="hold" nodeType="afterGroup">
                            <p:stCondLst>
                              <p:cond delay="6000"/>
                            </p:stCondLst>
                            <p:childTnLst>
                              <p:par>
                                <p:cTn id="35" presetID="2" presetClass="entr" presetSubtype="9" fill="hold" grpId="0" nodeType="afterEffect">
                                  <p:stCondLst>
                                    <p:cond delay="1000"/>
                                  </p:stCondLst>
                                  <p:childTnLst>
                                    <p:set>
                                      <p:cBhvr>
                                        <p:cTn id="36" dur="1" fill="hold">
                                          <p:stCondLst>
                                            <p:cond delay="0"/>
                                          </p:stCondLst>
                                        </p:cTn>
                                        <p:tgtEl>
                                          <p:spTgt spid="278539"/>
                                        </p:tgtEl>
                                        <p:attrNameLst>
                                          <p:attrName>style.visibility</p:attrName>
                                        </p:attrNameLst>
                                      </p:cBhvr>
                                      <p:to>
                                        <p:strVal val="visible"/>
                                      </p:to>
                                    </p:set>
                                    <p:anim calcmode="lin" valueType="num">
                                      <p:cBhvr additive="base">
                                        <p:cTn id="37" dur="500" fill="hold"/>
                                        <p:tgtEl>
                                          <p:spTgt spid="278539"/>
                                        </p:tgtEl>
                                        <p:attrNameLst>
                                          <p:attrName>ppt_x</p:attrName>
                                        </p:attrNameLst>
                                      </p:cBhvr>
                                      <p:tavLst>
                                        <p:tav tm="0">
                                          <p:val>
                                            <p:strVal val="0-#ppt_w/2"/>
                                          </p:val>
                                        </p:tav>
                                        <p:tav tm="100000">
                                          <p:val>
                                            <p:strVal val="#ppt_x"/>
                                          </p:val>
                                        </p:tav>
                                      </p:tavLst>
                                    </p:anim>
                                    <p:anim calcmode="lin" valueType="num">
                                      <p:cBhvr additive="base">
                                        <p:cTn id="38" dur="500" fill="hold"/>
                                        <p:tgtEl>
                                          <p:spTgt spid="27853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p:tgtEl>
                                      </p:cMediaNode>
                                    </p:audio>
                                  </p:subTnLst>
                                </p:cTn>
                              </p:par>
                            </p:childTnLst>
                          </p:cTn>
                        </p:par>
                        <p:par>
                          <p:cTn id="39" fill="hold" nodeType="afterGroup">
                            <p:stCondLst>
                              <p:cond delay="7500"/>
                            </p:stCondLst>
                            <p:childTnLst>
                              <p:par>
                                <p:cTn id="40" presetID="2" presetClass="entr" presetSubtype="9" fill="hold" grpId="0" nodeType="afterEffect">
                                  <p:stCondLst>
                                    <p:cond delay="500"/>
                                  </p:stCondLst>
                                  <p:childTnLst>
                                    <p:set>
                                      <p:cBhvr>
                                        <p:cTn id="41" dur="1" fill="hold">
                                          <p:stCondLst>
                                            <p:cond delay="0"/>
                                          </p:stCondLst>
                                        </p:cTn>
                                        <p:tgtEl>
                                          <p:spTgt spid="278541"/>
                                        </p:tgtEl>
                                        <p:attrNameLst>
                                          <p:attrName>style.visibility</p:attrName>
                                        </p:attrNameLst>
                                      </p:cBhvr>
                                      <p:to>
                                        <p:strVal val="visible"/>
                                      </p:to>
                                    </p:set>
                                    <p:anim calcmode="lin" valueType="num">
                                      <p:cBhvr additive="base">
                                        <p:cTn id="42" dur="500" fill="hold"/>
                                        <p:tgtEl>
                                          <p:spTgt spid="278541"/>
                                        </p:tgtEl>
                                        <p:attrNameLst>
                                          <p:attrName>ppt_x</p:attrName>
                                        </p:attrNameLst>
                                      </p:cBhvr>
                                      <p:tavLst>
                                        <p:tav tm="0">
                                          <p:val>
                                            <p:strVal val="0-#ppt_w/2"/>
                                          </p:val>
                                        </p:tav>
                                        <p:tav tm="100000">
                                          <p:val>
                                            <p:strVal val="#ppt_x"/>
                                          </p:val>
                                        </p:tav>
                                      </p:tavLst>
                                    </p:anim>
                                    <p:anim calcmode="lin" valueType="num">
                                      <p:cBhvr additive="base">
                                        <p:cTn id="43" dur="500" fill="hold"/>
                                        <p:tgtEl>
                                          <p:spTgt spid="27854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whoosh.wav"/>
                                        </p:tgtEl>
                                      </p:cMediaNode>
                                    </p:audio>
                                  </p:subTnLst>
                                </p:cTn>
                              </p:par>
                            </p:childTnLst>
                          </p:cTn>
                        </p:par>
                        <p:par>
                          <p:cTn id="44" fill="hold" nodeType="afterGroup">
                            <p:stCondLst>
                              <p:cond delay="8500"/>
                            </p:stCondLst>
                            <p:childTnLst>
                              <p:par>
                                <p:cTn id="45" presetID="2" presetClass="entr" presetSubtype="9" fill="hold" grpId="0" nodeType="afterEffect">
                                  <p:stCondLst>
                                    <p:cond delay="500"/>
                                  </p:stCondLst>
                                  <p:childTnLst>
                                    <p:set>
                                      <p:cBhvr>
                                        <p:cTn id="46" dur="1" fill="hold">
                                          <p:stCondLst>
                                            <p:cond delay="0"/>
                                          </p:stCondLst>
                                        </p:cTn>
                                        <p:tgtEl>
                                          <p:spTgt spid="278540"/>
                                        </p:tgtEl>
                                        <p:attrNameLst>
                                          <p:attrName>style.visibility</p:attrName>
                                        </p:attrNameLst>
                                      </p:cBhvr>
                                      <p:to>
                                        <p:strVal val="visible"/>
                                      </p:to>
                                    </p:set>
                                    <p:anim calcmode="lin" valueType="num">
                                      <p:cBhvr additive="base">
                                        <p:cTn id="47" dur="500" fill="hold"/>
                                        <p:tgtEl>
                                          <p:spTgt spid="278540"/>
                                        </p:tgtEl>
                                        <p:attrNameLst>
                                          <p:attrName>ppt_x</p:attrName>
                                        </p:attrNameLst>
                                      </p:cBhvr>
                                      <p:tavLst>
                                        <p:tav tm="0">
                                          <p:val>
                                            <p:strVal val="0-#ppt_w/2"/>
                                          </p:val>
                                        </p:tav>
                                        <p:tav tm="100000">
                                          <p:val>
                                            <p:strVal val="#ppt_x"/>
                                          </p:val>
                                        </p:tav>
                                      </p:tavLst>
                                    </p:anim>
                                    <p:anim calcmode="lin" valueType="num">
                                      <p:cBhvr additive="base">
                                        <p:cTn id="48" dur="500" fill="hold"/>
                                        <p:tgtEl>
                                          <p:spTgt spid="27854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whoosh.wav"/>
                                        </p:tgtEl>
                                      </p:cMediaNode>
                                    </p:audio>
                                  </p:subTnLst>
                                </p:cTn>
                              </p:par>
                            </p:childTnLst>
                          </p:cTn>
                        </p:par>
                        <p:par>
                          <p:cTn id="49" fill="hold" nodeType="afterGroup">
                            <p:stCondLst>
                              <p:cond delay="9500"/>
                            </p:stCondLst>
                            <p:childTnLst>
                              <p:par>
                                <p:cTn id="50" presetID="9" presetClass="entr" presetSubtype="0" fill="hold" grpId="0" nodeType="afterEffect">
                                  <p:stCondLst>
                                    <p:cond delay="0"/>
                                  </p:stCondLst>
                                  <p:childTnLst>
                                    <p:set>
                                      <p:cBhvr>
                                        <p:cTn id="51" dur="1" fill="hold">
                                          <p:stCondLst>
                                            <p:cond delay="0"/>
                                          </p:stCondLst>
                                        </p:cTn>
                                        <p:tgtEl>
                                          <p:spTgt spid="278549"/>
                                        </p:tgtEl>
                                        <p:attrNameLst>
                                          <p:attrName>style.visibility</p:attrName>
                                        </p:attrNameLst>
                                      </p:cBhvr>
                                      <p:to>
                                        <p:strVal val="visible"/>
                                      </p:to>
                                    </p:set>
                                    <p:animEffect transition="in" filter="dissolve">
                                      <p:cBhvr>
                                        <p:cTn id="52" dur="500"/>
                                        <p:tgtEl>
                                          <p:spTgt spid="27854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499"/>
                                          </p:stCondLst>
                                        </p:cTn>
                                        <p:tgtEl>
                                          <p:spTgt spid="278544"/>
                                        </p:tgtEl>
                                        <p:attrNameLst>
                                          <p:attrName>style.visibility</p:attrName>
                                        </p:attrNameLst>
                                      </p:cBhvr>
                                      <p:to>
                                        <p:strVal val="visible"/>
                                      </p:to>
                                    </p:set>
                                  </p:childTnLst>
                                </p:cTn>
                              </p:par>
                            </p:childTnLst>
                          </p:cTn>
                        </p:par>
                        <p:par>
                          <p:cTn id="57" fill="hold" nodeType="afterGroup">
                            <p:stCondLst>
                              <p:cond delay="500"/>
                            </p:stCondLst>
                            <p:childTnLst>
                              <p:par>
                                <p:cTn id="58" presetID="1" presetClass="entr" presetSubtype="0" fill="hold" grpId="0" nodeType="afterEffect">
                                  <p:stCondLst>
                                    <p:cond delay="0"/>
                                  </p:stCondLst>
                                  <p:childTnLst>
                                    <p:set>
                                      <p:cBhvr>
                                        <p:cTn id="59" dur="1" fill="hold">
                                          <p:stCondLst>
                                            <p:cond delay="499"/>
                                          </p:stCondLst>
                                        </p:cTn>
                                        <p:tgtEl>
                                          <p:spTgt spid="278545"/>
                                        </p:tgtEl>
                                        <p:attrNameLst>
                                          <p:attrName>style.visibility</p:attrName>
                                        </p:attrNameLst>
                                      </p:cBhvr>
                                      <p:to>
                                        <p:strVal val="visible"/>
                                      </p:to>
                                    </p:set>
                                  </p:childTnLst>
                                </p:cTn>
                              </p:par>
                            </p:childTnLst>
                          </p:cTn>
                        </p:par>
                        <p:par>
                          <p:cTn id="60" fill="hold" nodeType="afterGroup">
                            <p:stCondLst>
                              <p:cond delay="1000"/>
                            </p:stCondLst>
                            <p:childTnLst>
                              <p:par>
                                <p:cTn id="61" presetID="1" presetClass="entr" presetSubtype="0" fill="hold" grpId="0" nodeType="afterEffect">
                                  <p:stCondLst>
                                    <p:cond delay="0"/>
                                  </p:stCondLst>
                                  <p:childTnLst>
                                    <p:set>
                                      <p:cBhvr>
                                        <p:cTn id="62" dur="1" fill="hold">
                                          <p:stCondLst>
                                            <p:cond delay="499"/>
                                          </p:stCondLst>
                                        </p:cTn>
                                        <p:tgtEl>
                                          <p:spTgt spid="27854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278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3" grpId="0" animBg="1"/>
      <p:bldP spid="278534" grpId="0" animBg="1"/>
      <p:bldP spid="278535" grpId="0" animBg="1"/>
      <p:bldP spid="278536" grpId="0" animBg="1"/>
      <p:bldP spid="278537" grpId="0" animBg="1"/>
      <p:bldP spid="278538" grpId="0" animBg="1"/>
      <p:bldP spid="278539" grpId="0" animBg="1"/>
      <p:bldP spid="278540" grpId="0" animBg="1"/>
      <p:bldP spid="278541" grpId="0" animBg="1"/>
      <p:bldP spid="278544" grpId="0" autoUpdateAnimBg="0"/>
      <p:bldP spid="278545" grpId="0" autoUpdateAnimBg="0"/>
      <p:bldP spid="278546" grpId="0" autoUpdateAnimBg="0"/>
      <p:bldP spid="278549" grpId="0" autoUpdateAnimBg="0"/>
      <p:bldP spid="27855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838200" y="60960"/>
            <a:ext cx="7772400" cy="1143000"/>
          </a:xfrm>
        </p:spPr>
        <p:txBody>
          <a:bodyPr/>
          <a:lstStyle/>
          <a:p>
            <a:r>
              <a:rPr lang="en-US" altLang="en-US" sz="4000" b="1" dirty="0">
                <a:latin typeface="Calibri" panose="020F0502020204030204" pitchFamily="34" charset="0"/>
                <a:cs typeface="Calibri" panose="020F0502020204030204" pitchFamily="34" charset="0"/>
              </a:rPr>
              <a:t>Precision and Accuracy</a:t>
            </a:r>
            <a:endParaRPr lang="en-US" altLang="en-US" sz="4000" dirty="0">
              <a:latin typeface="Calibri" panose="020F0502020204030204" pitchFamily="34" charset="0"/>
              <a:cs typeface="Calibri" panose="020F0502020204030204" pitchFamily="34" charset="0"/>
            </a:endParaRPr>
          </a:p>
        </p:txBody>
      </p:sp>
      <p:sp>
        <p:nvSpPr>
          <p:cNvPr id="262147" name="Rectangle 3"/>
          <p:cNvSpPr>
            <a:spLocks noGrp="1" noChangeArrowheads="1"/>
          </p:cNvSpPr>
          <p:nvPr>
            <p:ph idx="1"/>
          </p:nvPr>
        </p:nvSpPr>
        <p:spPr>
          <a:xfrm>
            <a:off x="533400" y="1524000"/>
            <a:ext cx="7772400" cy="4114800"/>
          </a:xfrm>
        </p:spPr>
        <p:txBody>
          <a:bodyPr/>
          <a:lstStyle/>
          <a:p>
            <a:pPr algn="just">
              <a:lnSpc>
                <a:spcPct val="90000"/>
              </a:lnSpc>
              <a:buFontTx/>
              <a:buNone/>
            </a:pPr>
            <a:r>
              <a:rPr lang="en-US" altLang="en-US" sz="2400" dirty="0">
                <a:latin typeface="Calibri" panose="020F0502020204030204" pitchFamily="34" charset="0"/>
                <a:cs typeface="Calibri" panose="020F0502020204030204" pitchFamily="34" charset="0"/>
              </a:rPr>
              <a:t>Precision</a:t>
            </a:r>
          </a:p>
          <a:p>
            <a:pPr lvl="1" algn="just">
              <a:lnSpc>
                <a:spcPct val="90000"/>
              </a:lnSpc>
              <a:buFontTx/>
              <a:buNone/>
            </a:pPr>
            <a:r>
              <a:rPr lang="en-US" altLang="en-US" sz="2400" dirty="0" smtClean="0">
                <a:latin typeface="Calibri" panose="020F0502020204030204" pitchFamily="34" charset="0"/>
                <a:cs typeface="Calibri" panose="020F0502020204030204" pitchFamily="34" charset="0"/>
              </a:rPr>
              <a:t>Reproducibility</a:t>
            </a:r>
          </a:p>
          <a:p>
            <a:pPr lvl="1" algn="just">
              <a:lnSpc>
                <a:spcPct val="90000"/>
              </a:lnSpc>
              <a:buFontTx/>
              <a:buNone/>
            </a:pPr>
            <a:endParaRPr lang="en-US" altLang="en-US" sz="2400" dirty="0">
              <a:latin typeface="Calibri" panose="020F0502020204030204" pitchFamily="34" charset="0"/>
              <a:cs typeface="Calibri" panose="020F0502020204030204" pitchFamily="34" charset="0"/>
            </a:endParaRPr>
          </a:p>
          <a:p>
            <a:pPr algn="just">
              <a:lnSpc>
                <a:spcPct val="90000"/>
              </a:lnSpc>
              <a:buFontTx/>
              <a:buNone/>
            </a:pPr>
            <a:r>
              <a:rPr lang="en-US" altLang="en-US" sz="2400" dirty="0">
                <a:latin typeface="Calibri" panose="020F0502020204030204" pitchFamily="34" charset="0"/>
                <a:cs typeface="Calibri" panose="020F0502020204030204" pitchFamily="34" charset="0"/>
              </a:rPr>
              <a:t>Accuracy (</a:t>
            </a:r>
            <a:r>
              <a:rPr lang="en-US" altLang="en-US" sz="2400" i="1" dirty="0">
                <a:latin typeface="Calibri" panose="020F0502020204030204" pitchFamily="34" charset="0"/>
                <a:cs typeface="Calibri" panose="020F0502020204030204" pitchFamily="34" charset="0"/>
              </a:rPr>
              <a:t>AKA</a:t>
            </a:r>
            <a:r>
              <a:rPr lang="en-US" altLang="en-US" sz="2400" dirty="0">
                <a:latin typeface="Calibri" panose="020F0502020204030204" pitchFamily="34" charset="0"/>
                <a:cs typeface="Calibri" panose="020F0502020204030204" pitchFamily="34" charset="0"/>
              </a:rPr>
              <a:t> bias)</a:t>
            </a:r>
          </a:p>
          <a:p>
            <a:pPr lvl="1" algn="just">
              <a:lnSpc>
                <a:spcPct val="90000"/>
              </a:lnSpc>
              <a:buFontTx/>
              <a:buNone/>
            </a:pPr>
            <a:r>
              <a:rPr lang="en-US" altLang="en-US" sz="2400" dirty="0">
                <a:latin typeface="Calibri" panose="020F0502020204030204" pitchFamily="34" charset="0"/>
                <a:cs typeface="Calibri" panose="020F0502020204030204" pitchFamily="34" charset="0"/>
              </a:rPr>
              <a:t>closeness to accepted value</a:t>
            </a:r>
          </a:p>
          <a:p>
            <a:pPr lvl="1" algn="just">
              <a:lnSpc>
                <a:spcPct val="90000"/>
              </a:lnSpc>
              <a:buFontTx/>
              <a:buNone/>
            </a:pPr>
            <a:endParaRPr lang="en-US" altLang="en-US" sz="2400" dirty="0">
              <a:latin typeface="Calibri" panose="020F0502020204030204" pitchFamily="34" charset="0"/>
              <a:cs typeface="Calibri" panose="020F0502020204030204" pitchFamily="34" charset="0"/>
            </a:endParaRPr>
          </a:p>
          <a:p>
            <a:pPr>
              <a:lnSpc>
                <a:spcPct val="90000"/>
              </a:lnSpc>
              <a:buFontTx/>
              <a:buNone/>
            </a:pPr>
            <a:r>
              <a:rPr lang="en-US" altLang="en-US" sz="2400" dirty="0">
                <a:latin typeface="Calibri" panose="020F0502020204030204" pitchFamily="34" charset="0"/>
                <a:cs typeface="Calibri" panose="020F0502020204030204" pitchFamily="34" charset="0"/>
              </a:rPr>
              <a:t>	An ideal procedure provides both precision and accuracy.</a:t>
            </a:r>
          </a:p>
          <a:p>
            <a:pPr>
              <a:lnSpc>
                <a:spcPct val="90000"/>
              </a:lnSpc>
              <a:buFontTx/>
              <a:buNone/>
            </a:pPr>
            <a:endParaRPr lang="en-US" altLang="en-US" sz="2400" dirty="0">
              <a:latin typeface="Calibri" panose="020F0502020204030204" pitchFamily="34" charset="0"/>
              <a:cs typeface="Calibri" panose="020F0502020204030204" pitchFamily="34" charset="0"/>
            </a:endParaRPr>
          </a:p>
          <a:p>
            <a:pPr>
              <a:lnSpc>
                <a:spcPct val="90000"/>
              </a:lnSpc>
              <a:buFontTx/>
              <a:buNone/>
            </a:pPr>
            <a:r>
              <a:rPr lang="en-US" altLang="en-US" sz="2400" dirty="0">
                <a:solidFill>
                  <a:srgbClr val="C00000"/>
                </a:solidFill>
                <a:latin typeface="Calibri" panose="020F0502020204030204" pitchFamily="34" charset="0"/>
                <a:cs typeface="Calibri" panose="020F0502020204030204" pitchFamily="34" charset="0"/>
              </a:rPr>
              <a:t>Does that mean you can be precisely wrong?  </a:t>
            </a:r>
            <a:r>
              <a:rPr lang="en-US" altLang="en-US" sz="2400" dirty="0">
                <a:latin typeface="Calibri" panose="020F0502020204030204" pitchFamily="34" charset="0"/>
                <a:cs typeface="Calibri" panose="020F0502020204030204" pitchFamily="34" charset="0"/>
              </a:rPr>
              <a:t>WHAT??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2147">
                                            <p:txEl>
                                              <p:pRg st="0" end="0"/>
                                            </p:txEl>
                                          </p:spTgt>
                                        </p:tgtEl>
                                        <p:attrNameLst>
                                          <p:attrName>style.visibility</p:attrName>
                                        </p:attrNameLst>
                                      </p:cBhvr>
                                      <p:to>
                                        <p:strVal val="visible"/>
                                      </p:to>
                                    </p:set>
                                    <p:anim calcmode="lin" valueType="num">
                                      <p:cBhvr additive="base">
                                        <p:cTn id="7" dur="500" fill="hold"/>
                                        <p:tgtEl>
                                          <p:spTgt spid="2621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621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62147">
                                            <p:txEl>
                                              <p:pRg st="1" end="1"/>
                                            </p:txEl>
                                          </p:spTgt>
                                        </p:tgtEl>
                                        <p:attrNameLst>
                                          <p:attrName>style.visibility</p:attrName>
                                        </p:attrNameLst>
                                      </p:cBhvr>
                                      <p:to>
                                        <p:strVal val="visible"/>
                                      </p:to>
                                    </p:set>
                                    <p:anim calcmode="lin" valueType="num">
                                      <p:cBhvr additive="base">
                                        <p:cTn id="11" dur="500" fill="hold"/>
                                        <p:tgtEl>
                                          <p:spTgt spid="26214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62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62147">
                                            <p:txEl>
                                              <p:pRg st="3" end="3"/>
                                            </p:txEl>
                                          </p:spTgt>
                                        </p:tgtEl>
                                        <p:attrNameLst>
                                          <p:attrName>style.visibility</p:attrName>
                                        </p:attrNameLst>
                                      </p:cBhvr>
                                      <p:to>
                                        <p:strVal val="visible"/>
                                      </p:to>
                                    </p:set>
                                    <p:anim calcmode="lin" valueType="num">
                                      <p:cBhvr additive="base">
                                        <p:cTn id="17" dur="500" fill="hold"/>
                                        <p:tgtEl>
                                          <p:spTgt spid="262147">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62147">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62147">
                                            <p:txEl>
                                              <p:pRg st="4" end="4"/>
                                            </p:txEl>
                                          </p:spTgt>
                                        </p:tgtEl>
                                        <p:attrNameLst>
                                          <p:attrName>style.visibility</p:attrName>
                                        </p:attrNameLst>
                                      </p:cBhvr>
                                      <p:to>
                                        <p:strVal val="visible"/>
                                      </p:to>
                                    </p:set>
                                    <p:anim calcmode="lin" valueType="num">
                                      <p:cBhvr additive="base">
                                        <p:cTn id="21" dur="500" fill="hold"/>
                                        <p:tgtEl>
                                          <p:spTgt spid="262147">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621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62147">
                                            <p:txEl>
                                              <p:pRg st="6" end="6"/>
                                            </p:txEl>
                                          </p:spTgt>
                                        </p:tgtEl>
                                        <p:attrNameLst>
                                          <p:attrName>style.visibility</p:attrName>
                                        </p:attrNameLst>
                                      </p:cBhvr>
                                      <p:to>
                                        <p:strVal val="visible"/>
                                      </p:to>
                                    </p:set>
                                    <p:anim calcmode="lin" valueType="num">
                                      <p:cBhvr additive="base">
                                        <p:cTn id="27" dur="500" fill="hold"/>
                                        <p:tgtEl>
                                          <p:spTgt spid="262147">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6214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62147">
                                            <p:txEl>
                                              <p:pRg st="8" end="8"/>
                                            </p:txEl>
                                          </p:spTgt>
                                        </p:tgtEl>
                                        <p:attrNameLst>
                                          <p:attrName>style.visibility</p:attrName>
                                        </p:attrNameLst>
                                      </p:cBhvr>
                                      <p:to>
                                        <p:strVal val="visible"/>
                                      </p:to>
                                    </p:set>
                                    <p:anim calcmode="lin" valueType="num">
                                      <p:cBhvr additive="base">
                                        <p:cTn id="33" dur="500" fill="hold"/>
                                        <p:tgtEl>
                                          <p:spTgt spid="262147">
                                            <p:txEl>
                                              <p:pRg st="8" end="8"/>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6214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r>
              <a:rPr lang="en-US" altLang="en-US" sz="4000" b="1" dirty="0">
                <a:latin typeface="Calibri" panose="020F0502020204030204" pitchFamily="34" charset="0"/>
                <a:cs typeface="Calibri" panose="020F0502020204030204" pitchFamily="34" charset="0"/>
              </a:rPr>
              <a:t>Absolute Uncertainty (Error)</a:t>
            </a:r>
            <a:endParaRPr lang="en-US" altLang="en-US" sz="4000" dirty="0">
              <a:latin typeface="Calibri" panose="020F0502020204030204" pitchFamily="34" charset="0"/>
              <a:cs typeface="Calibri" panose="020F0502020204030204" pitchFamily="34" charset="0"/>
            </a:endParaRPr>
          </a:p>
        </p:txBody>
      </p:sp>
      <p:sp>
        <p:nvSpPr>
          <p:cNvPr id="263171" name="Rectangle 3"/>
          <p:cNvSpPr>
            <a:spLocks noGrp="1" noChangeArrowheads="1"/>
          </p:cNvSpPr>
          <p:nvPr>
            <p:ph idx="1"/>
          </p:nvPr>
        </p:nvSpPr>
        <p:spPr>
          <a:xfrm>
            <a:off x="381000" y="1981200"/>
            <a:ext cx="8534400" cy="4114800"/>
          </a:xfrm>
        </p:spPr>
        <p:txBody>
          <a:bodyPr/>
          <a:lstStyle/>
          <a:p>
            <a:pPr algn="just"/>
            <a:r>
              <a:rPr lang="en-US" altLang="en-US" dirty="0" smtClean="0"/>
              <a:t>accuracy</a:t>
            </a:r>
          </a:p>
          <a:p>
            <a:pPr algn="just"/>
            <a:r>
              <a:rPr lang="en-US" altLang="en-US" dirty="0" smtClean="0"/>
              <a:t>bias</a:t>
            </a:r>
          </a:p>
          <a:p>
            <a:pPr algn="just"/>
            <a:r>
              <a:rPr lang="en-US" altLang="en-US" dirty="0" smtClean="0"/>
              <a:t>systematic error</a:t>
            </a:r>
          </a:p>
          <a:p>
            <a:pPr algn="just"/>
            <a:r>
              <a:rPr lang="en-US" altLang="en-US" dirty="0"/>
              <a:t>same units as </a:t>
            </a:r>
            <a:r>
              <a:rPr lang="en-US" altLang="en-US" dirty="0" smtClean="0"/>
              <a:t>measurement</a:t>
            </a:r>
            <a:endParaRPr lang="en-US" altLang="en-US" dirty="0"/>
          </a:p>
          <a:p>
            <a:pPr marL="0" indent="0" algn="just">
              <a:buNone/>
            </a:pPr>
            <a:endParaRPr lang="en-US" altLang="en-US" sz="3000" dirty="0"/>
          </a:p>
          <a:p>
            <a:pPr>
              <a:buFontTx/>
              <a:buNone/>
            </a:pPr>
            <a:r>
              <a:rPr lang="en-US" altLang="en-US" sz="3000" dirty="0">
                <a:solidFill>
                  <a:srgbClr val="C00000"/>
                </a:solidFill>
              </a:rPr>
              <a:t>absolute uncertainty = </a:t>
            </a:r>
            <a:r>
              <a:rPr lang="en-US" altLang="en-US" sz="3000" dirty="0" smtClean="0">
                <a:solidFill>
                  <a:srgbClr val="C00000"/>
                </a:solidFill>
              </a:rPr>
              <a:t>(your </a:t>
            </a:r>
            <a:r>
              <a:rPr lang="en-US" altLang="en-US" sz="3000" dirty="0">
                <a:solidFill>
                  <a:srgbClr val="C00000"/>
                </a:solidFill>
              </a:rPr>
              <a:t>value  -  true </a:t>
            </a:r>
            <a:r>
              <a:rPr lang="en-US" altLang="en-US" sz="3000" dirty="0" smtClean="0">
                <a:solidFill>
                  <a:srgbClr val="C00000"/>
                </a:solidFill>
              </a:rPr>
              <a:t>value)</a:t>
            </a:r>
          </a:p>
          <a:p>
            <a:pPr>
              <a:buFontTx/>
              <a:buNone/>
            </a:pPr>
            <a:r>
              <a:rPr lang="en-US" altLang="en-US" sz="3000" dirty="0" smtClean="0">
                <a:solidFill>
                  <a:srgbClr val="C00000"/>
                </a:solidFill>
              </a:rPr>
              <a:t>                                 = (E.V.– T.V.)</a:t>
            </a:r>
            <a:endParaRPr lang="en-US" alt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17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317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31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31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317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3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7" name="Picture 5" descr="C:\Documents and Settings\Mike\Desktop\Teaching stuff\meas_uncert_3.f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170" y="578406"/>
            <a:ext cx="4916176" cy="43862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1447800"/>
            <a:ext cx="2133600" cy="1938992"/>
          </a:xfrm>
          <a:prstGeom prst="rect">
            <a:avLst/>
          </a:prstGeom>
          <a:noFill/>
        </p:spPr>
        <p:txBody>
          <a:bodyPr wrap="square" rtlCol="0">
            <a:spAutoFit/>
          </a:bodyPr>
          <a:lstStyle/>
          <a:p>
            <a:r>
              <a:rPr lang="en-US" sz="2000" dirty="0" smtClean="0">
                <a:latin typeface="Calibri" panose="020F0502020204030204" pitchFamily="34" charset="0"/>
                <a:cs typeface="Calibri" panose="020F0502020204030204" pitchFamily="34" charset="0"/>
              </a:rPr>
              <a:t>Bias is the offset between the population mean and the true value of the property measured.</a:t>
            </a:r>
            <a:endParaRPr lang="en-US" sz="20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3048000" y="6151424"/>
                <a:ext cx="2057400"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ctrlPr>
                        </m:sSubPr>
                        <m:e>
                          <m:r>
                            <a:rPr lang="en-US" i="1">
                              <a:solidFill>
                                <a:srgbClr val="C00000"/>
                              </a:solidFill>
                              <a:latin typeface="Cambria Math" panose="02040503050406030204" pitchFamily="18" charset="0"/>
                              <a:ea typeface="Cambria Math" panose="02040503050406030204" pitchFamily="18" charset="0"/>
                              <a:cs typeface="Calibri" panose="020F0502020204030204" pitchFamily="34" charset="0"/>
                            </a:rPr>
                            <m:t>𝛾</m:t>
                          </m:r>
                        </m:e>
                        <m:sub>
                          <m:r>
                            <a:rPr lang="en-US" b="0" i="1"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t>𝑥</m:t>
                          </m:r>
                        </m:sub>
                      </m:sSub>
                      <m:r>
                        <a:rPr lang="en-US" b="0" i="1"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t>=</m:t>
                      </m:r>
                      <m:sSub>
                        <m:sSubPr>
                          <m:ctrlPr>
                            <a:rPr lang="en-US" i="1">
                              <a:solidFill>
                                <a:srgbClr val="C00000"/>
                              </a:solidFill>
                              <a:latin typeface="Cambria Math" panose="02040503050406030204" pitchFamily="18" charset="0"/>
                              <a:ea typeface="Cambria Math" panose="02040503050406030204" pitchFamily="18" charset="0"/>
                              <a:cs typeface="Calibri" panose="020F0502020204030204" pitchFamily="34" charset="0"/>
                            </a:rPr>
                          </m:ctrlPr>
                        </m:sSubPr>
                        <m:e>
                          <m:r>
                            <a:rPr lang="en-US" i="1">
                              <a:solidFill>
                                <a:srgbClr val="C00000"/>
                              </a:solidFill>
                              <a:latin typeface="Cambria Math" panose="02040503050406030204" pitchFamily="18" charset="0"/>
                              <a:ea typeface="Cambria Math" panose="02040503050406030204" pitchFamily="18" charset="0"/>
                              <a:cs typeface="Calibri" panose="020F0502020204030204" pitchFamily="34" charset="0"/>
                            </a:rPr>
                            <m:t>𝜇</m:t>
                          </m:r>
                        </m:e>
                        <m:sub>
                          <m:r>
                            <a:rPr lang="en-US" i="1">
                              <a:solidFill>
                                <a:srgbClr val="C00000"/>
                              </a:solidFill>
                              <a:latin typeface="Cambria Math" panose="02040503050406030204" pitchFamily="18" charset="0"/>
                              <a:ea typeface="Cambria Math" panose="02040503050406030204" pitchFamily="18" charset="0"/>
                              <a:cs typeface="Calibri" panose="020F0502020204030204" pitchFamily="34" charset="0"/>
                            </a:rPr>
                            <m:t>𝑥</m:t>
                          </m:r>
                        </m:sub>
                      </m:sSub>
                      <m:r>
                        <m:rPr>
                          <m:nor/>
                        </m:rPr>
                        <a:rPr lang="en-US" dirty="0">
                          <a:solidFill>
                            <a:srgbClr val="C00000"/>
                          </a:solidFill>
                          <a:latin typeface="Calibri" panose="020F0502020204030204" pitchFamily="34" charset="0"/>
                          <a:cs typeface="Calibri" panose="020F0502020204030204" pitchFamily="34" charset="0"/>
                        </a:rPr>
                        <m:t>−</m:t>
                      </m:r>
                      <m:r>
                        <m:rPr>
                          <m:nor/>
                        </m:rPr>
                        <a:rPr lang="en-US" b="0" i="0" dirty="0" smtClean="0">
                          <a:solidFill>
                            <a:srgbClr val="C00000"/>
                          </a:solidFill>
                          <a:latin typeface="Calibri" panose="020F0502020204030204" pitchFamily="34" charset="0"/>
                          <a:cs typeface="Calibri" panose="020F0502020204030204" pitchFamily="34" charset="0"/>
                        </a:rPr>
                        <m:t> </m:t>
                      </m:r>
                      <m:r>
                        <a:rPr lang="en-US" b="0" i="1"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t>𝜉</m:t>
                      </m:r>
                    </m:oMath>
                  </m:oMathPara>
                </a14:m>
                <a:endParaRPr lang="en-US" dirty="0">
                  <a:solidFill>
                    <a:srgbClr val="C00000"/>
                  </a:solidFill>
                  <a:latin typeface="Calibri" panose="020F0502020204030204" pitchFamily="34" charset="0"/>
                  <a:cs typeface="Calibri" panose="020F050202020403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048000" y="6151424"/>
                <a:ext cx="2057400" cy="369332"/>
              </a:xfrm>
              <a:prstGeom prst="rect">
                <a:avLst/>
              </a:prstGeom>
              <a:blipFill rotWithShape="0">
                <a:blip r:embed="rId4"/>
                <a:stretch>
                  <a:fillRect b="-34426"/>
                </a:stretch>
              </a:blipFill>
            </p:spPr>
            <p:txBody>
              <a:bodyPr/>
              <a:lstStyle/>
              <a:p>
                <a:r>
                  <a:rPr lang="en-US">
                    <a:noFill/>
                  </a:rPr>
                  <a:t> </a:t>
                </a:r>
              </a:p>
            </p:txBody>
          </p:sp>
        </mc:Fallback>
      </mc:AlternateContent>
      <p:sp>
        <p:nvSpPr>
          <p:cNvPr id="4" name="Rounded Rectangular Callout 3"/>
          <p:cNvSpPr/>
          <p:nvPr/>
        </p:nvSpPr>
        <p:spPr bwMode="auto">
          <a:xfrm>
            <a:off x="2145030" y="5600424"/>
            <a:ext cx="762000" cy="459581"/>
          </a:xfrm>
          <a:prstGeom prst="wedgeRoundRectCallout">
            <a:avLst>
              <a:gd name="adj1" fmla="val 95549"/>
              <a:gd name="adj2" fmla="val 106192"/>
              <a:gd name="adj3" fmla="val 16667"/>
            </a:avLst>
          </a:prstGeom>
          <a:solidFill>
            <a:schemeClr val="bg1"/>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bias</a:t>
            </a:r>
          </a:p>
        </p:txBody>
      </p:sp>
      <p:sp>
        <p:nvSpPr>
          <p:cNvPr id="6" name="Rounded Rectangular Callout 5"/>
          <p:cNvSpPr/>
          <p:nvPr/>
        </p:nvSpPr>
        <p:spPr bwMode="auto">
          <a:xfrm>
            <a:off x="4930140" y="5139860"/>
            <a:ext cx="1028700" cy="690354"/>
          </a:xfrm>
          <a:prstGeom prst="wedgeRoundRectCallout">
            <a:avLst>
              <a:gd name="adj1" fmla="val -60451"/>
              <a:gd name="adj2" fmla="val 93130"/>
              <a:gd name="adj3" fmla="val 16667"/>
            </a:avLst>
          </a:prstGeom>
          <a:solidFill>
            <a:schemeClr val="bg1"/>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anose="020F0502020204030204" pitchFamily="34" charset="0"/>
                <a:cs typeface="Calibri" panose="020F0502020204030204" pitchFamily="34" charset="0"/>
              </a:rPr>
              <a:t>t</a:t>
            </a:r>
            <a:r>
              <a:rPr lang="en-US" sz="1800" dirty="0" smtClean="0">
                <a:latin typeface="Calibri" panose="020F0502020204030204" pitchFamily="34" charset="0"/>
                <a:cs typeface="Calibri" panose="020F0502020204030204" pitchFamily="34" charset="0"/>
              </a:rPr>
              <a:t>rue </a:t>
            </a:r>
          </a:p>
          <a:p>
            <a:pPr marL="0" marR="0" indent="0" algn="ctr" defTabSz="914400" rtl="0" eaLnBrk="0" fontAlgn="base" latinLnBrk="0" hangingPunct="0">
              <a:lnSpc>
                <a:spcPct val="100000"/>
              </a:lnSpc>
              <a:spcBef>
                <a:spcPct val="0"/>
              </a:spcBef>
              <a:spcAft>
                <a:spcPct val="0"/>
              </a:spcAft>
              <a:buClrTx/>
              <a:buSzTx/>
              <a:buFontTx/>
              <a:buNone/>
              <a:tabLst/>
            </a:pPr>
            <a:r>
              <a:rPr lang="en-US" sz="1800" dirty="0" smtClean="0">
                <a:latin typeface="Calibri" panose="020F0502020204030204" pitchFamily="34" charset="0"/>
                <a:cs typeface="Calibri" panose="020F0502020204030204" pitchFamily="34" charset="0"/>
              </a:rPr>
              <a:t>value</a:t>
            </a:r>
            <a:endParaRPr kumimoji="0" lang="en-US"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
        <p:nvSpPr>
          <p:cNvPr id="7" name="Rounded Rectangular Callout 6"/>
          <p:cNvSpPr/>
          <p:nvPr/>
        </p:nvSpPr>
        <p:spPr bwMode="auto">
          <a:xfrm>
            <a:off x="3265170" y="5100847"/>
            <a:ext cx="1306830" cy="614153"/>
          </a:xfrm>
          <a:prstGeom prst="wedgeRoundRectCallout">
            <a:avLst>
              <a:gd name="adj1" fmla="val 20568"/>
              <a:gd name="adj2" fmla="val 114303"/>
              <a:gd name="adj3" fmla="val 16667"/>
            </a:avLst>
          </a:prstGeom>
          <a:solidFill>
            <a:schemeClr val="bg1"/>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n-US" sz="1800" dirty="0">
                <a:latin typeface="Calibri" panose="020F0502020204030204" pitchFamily="34" charset="0"/>
                <a:cs typeface="Calibri" panose="020F0502020204030204" pitchFamily="34" charset="0"/>
              </a:rPr>
              <a:t>population mean</a:t>
            </a:r>
            <a:endParaRPr kumimoji="0" lang="en-US"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8591" t="16575" r="16713" b="14917"/>
          <a:stretch/>
        </p:blipFill>
        <p:spPr>
          <a:xfrm>
            <a:off x="1524000" y="762000"/>
            <a:ext cx="6705600" cy="4724400"/>
          </a:xfrm>
          <a:prstGeom prst="rect">
            <a:avLst/>
          </a:prstGeom>
        </p:spPr>
      </p:pic>
    </p:spTree>
    <p:extLst>
      <p:ext uri="{BB962C8B-B14F-4D97-AF65-F5344CB8AC3E}">
        <p14:creationId xmlns:p14="http://schemas.microsoft.com/office/powerpoint/2010/main" val="42129498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9000" t="15112" r="19500" b="16444"/>
          <a:stretch/>
        </p:blipFill>
        <p:spPr>
          <a:xfrm>
            <a:off x="304800" y="152400"/>
            <a:ext cx="8382000" cy="6266155"/>
          </a:xfrm>
          <a:prstGeom prst="rect">
            <a:avLst/>
          </a:prstGeom>
        </p:spPr>
      </p:pic>
    </p:spTree>
    <p:extLst>
      <p:ext uri="{BB962C8B-B14F-4D97-AF65-F5344CB8AC3E}">
        <p14:creationId xmlns:p14="http://schemas.microsoft.com/office/powerpoint/2010/main" val="39631508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8591" t="16575" r="16713" b="14917"/>
          <a:stretch/>
        </p:blipFill>
        <p:spPr>
          <a:xfrm>
            <a:off x="4021394" y="2895600"/>
            <a:ext cx="5122606" cy="3609109"/>
          </a:xfrm>
          <a:prstGeom prst="rect">
            <a:avLst/>
          </a:prstGeom>
        </p:spPr>
      </p:pic>
      <p:pic>
        <p:nvPicPr>
          <p:cNvPr id="3" name="Picture 2"/>
          <p:cNvPicPr>
            <a:picLocks noChangeAspect="1"/>
          </p:cNvPicPr>
          <p:nvPr/>
        </p:nvPicPr>
        <p:blipFill rotWithShape="1">
          <a:blip r:embed="rId4"/>
          <a:srcRect l="29000" t="15112" r="19500" b="16444"/>
          <a:stretch/>
        </p:blipFill>
        <p:spPr>
          <a:xfrm>
            <a:off x="304800" y="152400"/>
            <a:ext cx="4724400" cy="3531833"/>
          </a:xfrm>
          <a:prstGeom prst="rect">
            <a:avLst/>
          </a:prstGeom>
        </p:spPr>
      </p:pic>
    </p:spTree>
    <p:extLst>
      <p:ext uri="{BB962C8B-B14F-4D97-AF65-F5344CB8AC3E}">
        <p14:creationId xmlns:p14="http://schemas.microsoft.com/office/powerpoint/2010/main" val="2999720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685800" y="304800"/>
            <a:ext cx="7772400" cy="1143000"/>
          </a:xfrm>
        </p:spPr>
        <p:txBody>
          <a:bodyPr/>
          <a:lstStyle/>
          <a:p>
            <a:r>
              <a:rPr lang="en-US" altLang="en-US" sz="3600" b="1" dirty="0" smtClean="0">
                <a:latin typeface="Calibri" panose="020F0502020204030204" pitchFamily="34" charset="0"/>
                <a:cs typeface="Calibri" panose="020F0502020204030204" pitchFamily="34" charset="0"/>
              </a:rPr>
              <a:t>…and NOW</a:t>
            </a:r>
            <a:endParaRPr lang="en-US" altLang="en-US" sz="3600" b="1" dirty="0">
              <a:latin typeface="Calibri" panose="020F0502020204030204" pitchFamily="34" charset="0"/>
              <a:cs typeface="Calibri" panose="020F0502020204030204" pitchFamily="34" charset="0"/>
            </a:endParaRPr>
          </a:p>
        </p:txBody>
      </p:sp>
      <p:sp>
        <p:nvSpPr>
          <p:cNvPr id="268291" name="Rectangle 3"/>
          <p:cNvSpPr>
            <a:spLocks noGrp="1" noChangeArrowheads="1"/>
          </p:cNvSpPr>
          <p:nvPr>
            <p:ph idx="1"/>
          </p:nvPr>
        </p:nvSpPr>
        <p:spPr>
          <a:xfrm>
            <a:off x="457200" y="1905000"/>
            <a:ext cx="7772400" cy="2667000"/>
          </a:xfrm>
        </p:spPr>
        <p:txBody>
          <a:bodyPr/>
          <a:lstStyle/>
          <a:p>
            <a:pPr algn="just">
              <a:lnSpc>
                <a:spcPct val="90000"/>
              </a:lnSpc>
              <a:buFontTx/>
              <a:buNone/>
            </a:pPr>
            <a:endParaRPr lang="en-US" altLang="en-US" sz="2800" dirty="0">
              <a:latin typeface="Calibri" panose="020F0502020204030204" pitchFamily="34" charset="0"/>
              <a:cs typeface="Calibri" panose="020F0502020204030204" pitchFamily="34" charset="0"/>
            </a:endParaRPr>
          </a:p>
          <a:p>
            <a:pPr algn="just">
              <a:lnSpc>
                <a:spcPct val="90000"/>
              </a:lnSpc>
              <a:buFontTx/>
              <a:buNone/>
            </a:pPr>
            <a:r>
              <a:rPr lang="en-US" altLang="en-US" sz="2800" dirty="0">
                <a:latin typeface="Calibri" panose="020F0502020204030204" pitchFamily="34" charset="0"/>
                <a:cs typeface="Calibri" panose="020F0502020204030204" pitchFamily="34" charset="0"/>
              </a:rPr>
              <a:t>		The number of figures used to express a calculated result should be consistent with the uncertainty in that result.</a:t>
            </a:r>
          </a:p>
          <a:p>
            <a:pPr algn="just">
              <a:lnSpc>
                <a:spcPct val="90000"/>
              </a:lnSpc>
              <a:buFontTx/>
              <a:buNone/>
            </a:pPr>
            <a:endParaRPr lang="en-US" altLang="en-US" sz="2800" dirty="0">
              <a:latin typeface="Calibri" panose="020F0502020204030204" pitchFamily="34" charset="0"/>
              <a:cs typeface="Calibri" panose="020F0502020204030204" pitchFamily="34" charset="0"/>
            </a:endParaRPr>
          </a:p>
          <a:p>
            <a:pPr algn="just">
              <a:lnSpc>
                <a:spcPct val="90000"/>
              </a:lnSpc>
              <a:buFontTx/>
              <a:buNone/>
            </a:pPr>
            <a:r>
              <a:rPr lang="en-US" altLang="en-US" sz="2800" b="1" dirty="0">
                <a:solidFill>
                  <a:srgbClr val="C00000"/>
                </a:solidFill>
                <a:latin typeface="Calibri" panose="020F0502020204030204" pitchFamily="34" charset="0"/>
                <a:cs typeface="Calibri" panose="020F0502020204030204" pitchFamily="34" charset="0"/>
              </a:rPr>
              <a:t>Or – The answer should have the same number of decimal places as the ERROR..</a:t>
            </a:r>
          </a:p>
        </p:txBody>
      </p:sp>
      <p:sp>
        <p:nvSpPr>
          <p:cNvPr id="268292" name="Rectangle 4"/>
          <p:cNvSpPr>
            <a:spLocks noChangeArrowheads="1"/>
          </p:cNvSpPr>
          <p:nvPr/>
        </p:nvSpPr>
        <p:spPr bwMode="auto">
          <a:xfrm>
            <a:off x="1143000" y="1600200"/>
            <a:ext cx="601382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latin typeface="Calibri" panose="020F0502020204030204" pitchFamily="34" charset="0"/>
                <a:cs typeface="Calibri" panose="020F0502020204030204" pitchFamily="34" charset="0"/>
              </a:rPr>
              <a:t>The </a:t>
            </a:r>
            <a:r>
              <a:rPr lang="en-US" altLang="en-US" sz="3200" b="1" i="1" dirty="0">
                <a:latin typeface="Calibri" panose="020F0502020204030204" pitchFamily="34" charset="0"/>
                <a:cs typeface="Calibri" panose="020F0502020204030204" pitchFamily="34" charset="0"/>
              </a:rPr>
              <a:t>Real</a:t>
            </a:r>
            <a:r>
              <a:rPr lang="en-US" altLang="en-US" sz="3200" dirty="0">
                <a:latin typeface="Calibri" panose="020F0502020204030204" pitchFamily="34" charset="0"/>
                <a:cs typeface="Calibri" panose="020F0502020204030204" pitchFamily="34" charset="0"/>
              </a:rPr>
              <a:t> Rule of Significant Figures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68290"/>
                                        </p:tgtEl>
                                        <p:attrNameLst>
                                          <p:attrName>style.visibility</p:attrName>
                                        </p:attrNameLst>
                                      </p:cBhvr>
                                      <p:to>
                                        <p:strVal val="visible"/>
                                      </p:to>
                                    </p:set>
                                    <p:anim calcmode="lin" valueType="num">
                                      <p:cBhvr>
                                        <p:cTn id="7" dur="1000" fill="hold"/>
                                        <p:tgtEl>
                                          <p:spTgt spid="268290"/>
                                        </p:tgtEl>
                                        <p:attrNameLst>
                                          <p:attrName>ppt_w</p:attrName>
                                        </p:attrNameLst>
                                      </p:cBhvr>
                                      <p:tavLst>
                                        <p:tav tm="0">
                                          <p:val>
                                            <p:fltVal val="0"/>
                                          </p:val>
                                        </p:tav>
                                        <p:tav tm="100000">
                                          <p:val>
                                            <p:strVal val="#ppt_w"/>
                                          </p:val>
                                        </p:tav>
                                      </p:tavLst>
                                    </p:anim>
                                    <p:anim calcmode="lin" valueType="num">
                                      <p:cBhvr>
                                        <p:cTn id="8" dur="1000" fill="hold"/>
                                        <p:tgtEl>
                                          <p:spTgt spid="268290"/>
                                        </p:tgtEl>
                                        <p:attrNameLst>
                                          <p:attrName>ppt_h</p:attrName>
                                        </p:attrNameLst>
                                      </p:cBhvr>
                                      <p:tavLst>
                                        <p:tav tm="0">
                                          <p:val>
                                            <p:fltVal val="0"/>
                                          </p:val>
                                        </p:tav>
                                        <p:tav tm="100000">
                                          <p:val>
                                            <p:strVal val="#ppt_h"/>
                                          </p:val>
                                        </p:tav>
                                      </p:tavLst>
                                    </p:anim>
                                    <p:anim calcmode="lin" valueType="num">
                                      <p:cBhvr>
                                        <p:cTn id="9" dur="1000" fill="hold"/>
                                        <p:tgtEl>
                                          <p:spTgt spid="26829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829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Drum Roll"/>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268292"/>
                                        </p:tgtEl>
                                        <p:attrNameLst>
                                          <p:attrName>style.visibility</p:attrName>
                                        </p:attrNameLst>
                                      </p:cBhvr>
                                      <p:to>
                                        <p:strVal val="visible"/>
                                      </p:to>
                                    </p:set>
                                    <p:anim calcmode="lin" valueType="num">
                                      <p:cBhvr>
                                        <p:cTn id="15" dur="500" fill="hold"/>
                                        <p:tgtEl>
                                          <p:spTgt spid="268292"/>
                                        </p:tgtEl>
                                        <p:attrNameLst>
                                          <p:attrName>ppt_w</p:attrName>
                                        </p:attrNameLst>
                                      </p:cBhvr>
                                      <p:tavLst>
                                        <p:tav tm="0">
                                          <p:val>
                                            <p:fltVal val="0"/>
                                          </p:val>
                                        </p:tav>
                                        <p:tav tm="100000">
                                          <p:val>
                                            <p:strVal val="#ppt_w"/>
                                          </p:val>
                                        </p:tav>
                                      </p:tavLst>
                                    </p:anim>
                                    <p:anim calcmode="lin" valueType="num">
                                      <p:cBhvr>
                                        <p:cTn id="16" dur="500" fill="hold"/>
                                        <p:tgtEl>
                                          <p:spTgt spid="268292"/>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68291">
                                            <p:txEl>
                                              <p:pRg st="1" end="1"/>
                                            </p:txEl>
                                          </p:spTgt>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3" name="carbrak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68291">
                                            <p:txEl>
                                              <p:pRg st="3" end="3"/>
                                            </p:txEl>
                                          </p:spTgt>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autoUpdateAnimBg="0"/>
      <p:bldP spid="268291" grpId="0" build="p" autoUpdateAnimBg="0"/>
      <p:bldP spid="26829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685800" y="304800"/>
            <a:ext cx="7772400" cy="762000"/>
          </a:xfrm>
          <a:noFill/>
          <a:ln/>
        </p:spPr>
        <p:txBody>
          <a:bodyPr lIns="92075" tIns="46038" rIns="92075" bIns="46038"/>
          <a:lstStyle/>
          <a:p>
            <a:r>
              <a:rPr lang="en-US" altLang="en-US" sz="4000" b="1" dirty="0">
                <a:latin typeface="Calibri" panose="020F0502020204030204" pitchFamily="34" charset="0"/>
                <a:cs typeface="Calibri" panose="020F0502020204030204" pitchFamily="34" charset="0"/>
              </a:rPr>
              <a:t>Significant Figures</a:t>
            </a:r>
          </a:p>
        </p:txBody>
      </p:sp>
      <p:sp>
        <p:nvSpPr>
          <p:cNvPr id="243715" name="Rectangle 3"/>
          <p:cNvSpPr>
            <a:spLocks noGrp="1" noChangeArrowheads="1"/>
          </p:cNvSpPr>
          <p:nvPr>
            <p:ph idx="1"/>
          </p:nvPr>
        </p:nvSpPr>
        <p:spPr>
          <a:xfrm>
            <a:off x="685800" y="1447800"/>
            <a:ext cx="7772400" cy="4648200"/>
          </a:xfrm>
          <a:noFill/>
          <a:ln/>
        </p:spPr>
        <p:txBody>
          <a:bodyPr lIns="92075" tIns="46038" rIns="92075" bIns="46038"/>
          <a:lstStyle/>
          <a:p>
            <a:pPr>
              <a:lnSpc>
                <a:spcPct val="90000"/>
              </a:lnSpc>
            </a:pPr>
            <a:r>
              <a:rPr lang="en-US" altLang="en-US" sz="2400" dirty="0" smtClean="0">
                <a:solidFill>
                  <a:srgbClr val="0070C0"/>
                </a:solidFill>
                <a:latin typeface="Calibri" panose="020F0502020204030204" pitchFamily="34" charset="0"/>
                <a:cs typeface="Calibri" panose="020F0502020204030204" pitchFamily="34" charset="0"/>
              </a:rPr>
              <a:t>”</a:t>
            </a:r>
            <a:r>
              <a:rPr lang="en-US" altLang="en-US" sz="2400" dirty="0" smtClean="0">
                <a:latin typeface="Calibri" panose="020F0502020204030204" pitchFamily="34" charset="0"/>
                <a:cs typeface="Calibri" panose="020F0502020204030204" pitchFamily="34" charset="0"/>
              </a:rPr>
              <a:t>The </a:t>
            </a:r>
            <a:r>
              <a:rPr lang="en-US" altLang="en-US" sz="2400" dirty="0">
                <a:latin typeface="Calibri" panose="020F0502020204030204" pitchFamily="34" charset="0"/>
                <a:cs typeface="Calibri" panose="020F0502020204030204" pitchFamily="34" charset="0"/>
              </a:rPr>
              <a:t>number of </a:t>
            </a:r>
            <a:r>
              <a:rPr lang="en-US" altLang="en-US" sz="2400" b="1" dirty="0">
                <a:latin typeface="Calibri" panose="020F0502020204030204" pitchFamily="34" charset="0"/>
                <a:cs typeface="Calibri" panose="020F0502020204030204" pitchFamily="34" charset="0"/>
              </a:rPr>
              <a:t>significant figures</a:t>
            </a:r>
            <a:r>
              <a:rPr lang="en-US" altLang="en-US" sz="2400" dirty="0">
                <a:latin typeface="Calibri" panose="020F0502020204030204" pitchFamily="34" charset="0"/>
                <a:cs typeface="Calibri" panose="020F0502020204030204" pitchFamily="34" charset="0"/>
              </a:rPr>
              <a:t> is the minimum number of digits needed to write a given value in scientific notation without loss of accuracy</a:t>
            </a:r>
            <a:r>
              <a:rPr lang="en-US" altLang="en-US" sz="2400" dirty="0" smtClean="0">
                <a:latin typeface="Calibri" panose="020F0502020204030204" pitchFamily="34" charset="0"/>
                <a:cs typeface="Calibri" panose="020F0502020204030204" pitchFamily="34" charset="0"/>
              </a:rPr>
              <a:t>.“</a:t>
            </a:r>
          </a:p>
          <a:p>
            <a:pPr marL="0" indent="0">
              <a:lnSpc>
                <a:spcPct val="90000"/>
              </a:lnSpc>
              <a:buNone/>
            </a:pPr>
            <a:endParaRPr lang="en-US" altLang="en-US" sz="2400" dirty="0" smtClean="0">
              <a:latin typeface="Calibri" panose="020F0502020204030204" pitchFamily="34" charset="0"/>
              <a:cs typeface="Calibri" panose="020F0502020204030204" pitchFamily="34" charset="0"/>
            </a:endParaRPr>
          </a:p>
          <a:p>
            <a:pPr marL="0" indent="0">
              <a:lnSpc>
                <a:spcPct val="90000"/>
              </a:lnSpc>
              <a:buNone/>
            </a:pPr>
            <a:r>
              <a:rPr lang="en-US" altLang="en-US" sz="2400" dirty="0" smtClean="0">
                <a:solidFill>
                  <a:srgbClr val="CC3300"/>
                </a:solidFill>
                <a:latin typeface="Calibri" panose="020F0502020204030204" pitchFamily="34" charset="0"/>
                <a:cs typeface="Calibri" panose="020F0502020204030204" pitchFamily="34" charset="0"/>
              </a:rPr>
              <a:t>		</a:t>
            </a:r>
            <a:r>
              <a:rPr lang="en-US" altLang="en-US" sz="2400" b="1" dirty="0" smtClean="0">
                <a:solidFill>
                  <a:srgbClr val="CC3300"/>
                </a:solidFill>
                <a:latin typeface="Calibri" panose="020F0502020204030204" pitchFamily="34" charset="0"/>
                <a:cs typeface="Calibri" panose="020F0502020204030204" pitchFamily="34" charset="0"/>
              </a:rPr>
              <a:t>9.25</a:t>
            </a:r>
            <a:r>
              <a:rPr lang="en-US" altLang="en-US" sz="2400" dirty="0" smtClean="0">
                <a:latin typeface="Calibri" panose="020F0502020204030204" pitchFamily="34" charset="0"/>
                <a:cs typeface="Calibri" panose="020F0502020204030204" pitchFamily="34" charset="0"/>
              </a:rPr>
              <a:t> x 10</a:t>
            </a:r>
            <a:r>
              <a:rPr lang="en-US" altLang="en-US" sz="2400" baseline="30000" dirty="0" smtClean="0">
                <a:latin typeface="Calibri" panose="020F0502020204030204" pitchFamily="34" charset="0"/>
                <a:cs typeface="Calibri" panose="020F0502020204030204" pitchFamily="34" charset="0"/>
              </a:rPr>
              <a:t>4	</a:t>
            </a:r>
            <a:r>
              <a:rPr lang="en-US" altLang="en-US" sz="2400" b="1" dirty="0" smtClean="0">
                <a:latin typeface="Calibri" panose="020F0502020204030204" pitchFamily="34" charset="0"/>
                <a:cs typeface="Calibri" panose="020F0502020204030204" pitchFamily="34" charset="0"/>
              </a:rPr>
              <a:t>3</a:t>
            </a:r>
            <a:r>
              <a:rPr lang="en-US" altLang="en-US" sz="2400" dirty="0" smtClean="0">
                <a:latin typeface="Calibri" panose="020F0502020204030204" pitchFamily="34" charset="0"/>
                <a:cs typeface="Calibri" panose="020F0502020204030204" pitchFamily="34" charset="0"/>
              </a:rPr>
              <a:t> </a:t>
            </a:r>
            <a:r>
              <a:rPr lang="en-US" altLang="en-US" sz="2400" dirty="0" err="1" smtClean="0">
                <a:latin typeface="Calibri" panose="020F0502020204030204" pitchFamily="34" charset="0"/>
                <a:cs typeface="Calibri" panose="020F0502020204030204" pitchFamily="34" charset="0"/>
              </a:rPr>
              <a:t>signif</a:t>
            </a:r>
            <a:r>
              <a:rPr lang="en-US" altLang="en-US" sz="2400" dirty="0" smtClean="0">
                <a:latin typeface="Calibri" panose="020F0502020204030204" pitchFamily="34" charset="0"/>
                <a:cs typeface="Calibri" panose="020F0502020204030204" pitchFamily="34" charset="0"/>
              </a:rPr>
              <a:t>. figs</a:t>
            </a:r>
          </a:p>
          <a:p>
            <a:pPr marL="0" indent="0">
              <a:lnSpc>
                <a:spcPct val="90000"/>
              </a:lnSpc>
              <a:buNone/>
            </a:pPr>
            <a:r>
              <a:rPr lang="en-US" altLang="en-US" sz="2400" dirty="0" smtClean="0">
                <a:solidFill>
                  <a:srgbClr val="CC3300"/>
                </a:solidFill>
                <a:latin typeface="Calibri" panose="020F0502020204030204" pitchFamily="34" charset="0"/>
                <a:cs typeface="Calibri" panose="020F0502020204030204" pitchFamily="34" charset="0"/>
              </a:rPr>
              <a:t>		</a:t>
            </a:r>
            <a:r>
              <a:rPr lang="en-US" altLang="en-US" sz="2400" b="1" dirty="0" smtClean="0">
                <a:solidFill>
                  <a:srgbClr val="CC3300"/>
                </a:solidFill>
                <a:latin typeface="Calibri" panose="020F0502020204030204" pitchFamily="34" charset="0"/>
                <a:cs typeface="Calibri" panose="020F0502020204030204" pitchFamily="34" charset="0"/>
              </a:rPr>
              <a:t>9.250</a:t>
            </a:r>
            <a:r>
              <a:rPr lang="en-US" altLang="en-US" sz="2400" dirty="0" smtClean="0">
                <a:latin typeface="Calibri" panose="020F0502020204030204" pitchFamily="34" charset="0"/>
                <a:cs typeface="Calibri" panose="020F0502020204030204" pitchFamily="34" charset="0"/>
              </a:rPr>
              <a:t> </a:t>
            </a:r>
            <a:r>
              <a:rPr lang="en-US" altLang="en-US" sz="2400" dirty="0">
                <a:latin typeface="Calibri" panose="020F0502020204030204" pitchFamily="34" charset="0"/>
                <a:cs typeface="Calibri" panose="020F0502020204030204" pitchFamily="34" charset="0"/>
              </a:rPr>
              <a:t>x </a:t>
            </a:r>
            <a:r>
              <a:rPr lang="en-US" altLang="en-US" sz="2400" dirty="0" smtClean="0">
                <a:latin typeface="Calibri" panose="020F0502020204030204" pitchFamily="34" charset="0"/>
                <a:cs typeface="Calibri" panose="020F0502020204030204" pitchFamily="34" charset="0"/>
              </a:rPr>
              <a:t>10</a:t>
            </a:r>
            <a:r>
              <a:rPr lang="en-US" altLang="en-US" sz="2400" baseline="30000" dirty="0" smtClean="0">
                <a:latin typeface="Calibri" panose="020F0502020204030204" pitchFamily="34" charset="0"/>
                <a:cs typeface="Calibri" panose="020F0502020204030204" pitchFamily="34" charset="0"/>
              </a:rPr>
              <a:t>4	</a:t>
            </a:r>
            <a:r>
              <a:rPr lang="en-US" altLang="en-US" sz="2400" b="1" dirty="0" smtClean="0">
                <a:latin typeface="Calibri" panose="020F0502020204030204" pitchFamily="34" charset="0"/>
                <a:cs typeface="Calibri" panose="020F0502020204030204" pitchFamily="34" charset="0"/>
              </a:rPr>
              <a:t>4</a:t>
            </a:r>
            <a:r>
              <a:rPr lang="en-US" altLang="en-US" sz="2400" dirty="0" smtClean="0">
                <a:latin typeface="Calibri" panose="020F0502020204030204" pitchFamily="34" charset="0"/>
                <a:cs typeface="Calibri" panose="020F0502020204030204" pitchFamily="34" charset="0"/>
              </a:rPr>
              <a:t> </a:t>
            </a:r>
            <a:r>
              <a:rPr lang="en-US" altLang="en-US" sz="2400" dirty="0" err="1">
                <a:latin typeface="Calibri" panose="020F0502020204030204" pitchFamily="34" charset="0"/>
                <a:cs typeface="Calibri" panose="020F0502020204030204" pitchFamily="34" charset="0"/>
              </a:rPr>
              <a:t>signif</a:t>
            </a:r>
            <a:r>
              <a:rPr lang="en-US" altLang="en-US" sz="2400" dirty="0">
                <a:latin typeface="Calibri" panose="020F0502020204030204" pitchFamily="34" charset="0"/>
                <a:cs typeface="Calibri" panose="020F0502020204030204" pitchFamily="34" charset="0"/>
              </a:rPr>
              <a:t>. </a:t>
            </a:r>
            <a:r>
              <a:rPr lang="en-US" altLang="en-US" sz="2400" dirty="0" smtClean="0">
                <a:latin typeface="Calibri" panose="020F0502020204030204" pitchFamily="34" charset="0"/>
                <a:cs typeface="Calibri" panose="020F0502020204030204" pitchFamily="34" charset="0"/>
              </a:rPr>
              <a:t>figs</a:t>
            </a:r>
          </a:p>
          <a:p>
            <a:pPr marL="0" indent="0">
              <a:lnSpc>
                <a:spcPct val="90000"/>
              </a:lnSpc>
              <a:buNone/>
            </a:pPr>
            <a:r>
              <a:rPr lang="en-US" altLang="en-US" sz="2400" dirty="0" smtClean="0">
                <a:solidFill>
                  <a:srgbClr val="CC3300"/>
                </a:solidFill>
                <a:latin typeface="Calibri" panose="020F0502020204030204" pitchFamily="34" charset="0"/>
                <a:cs typeface="Calibri" panose="020F0502020204030204" pitchFamily="34" charset="0"/>
              </a:rPr>
              <a:t>		</a:t>
            </a:r>
            <a:r>
              <a:rPr lang="en-US" altLang="en-US" sz="2400" b="1" dirty="0" smtClean="0">
                <a:solidFill>
                  <a:srgbClr val="CC3300"/>
                </a:solidFill>
                <a:latin typeface="Calibri" panose="020F0502020204030204" pitchFamily="34" charset="0"/>
                <a:cs typeface="Calibri" panose="020F0502020204030204" pitchFamily="34" charset="0"/>
              </a:rPr>
              <a:t>9.2500</a:t>
            </a:r>
            <a:r>
              <a:rPr lang="en-US" altLang="en-US" sz="2400" dirty="0" smtClean="0">
                <a:solidFill>
                  <a:srgbClr val="CC3300"/>
                </a:solidFill>
                <a:latin typeface="Calibri" panose="020F0502020204030204" pitchFamily="34" charset="0"/>
                <a:cs typeface="Calibri" panose="020F0502020204030204" pitchFamily="34" charset="0"/>
              </a:rPr>
              <a:t> </a:t>
            </a:r>
            <a:r>
              <a:rPr lang="en-US" altLang="en-US" sz="2400" dirty="0">
                <a:latin typeface="Calibri" panose="020F0502020204030204" pitchFamily="34" charset="0"/>
                <a:cs typeface="Calibri" panose="020F0502020204030204" pitchFamily="34" charset="0"/>
              </a:rPr>
              <a:t>x </a:t>
            </a:r>
            <a:r>
              <a:rPr lang="en-US" altLang="en-US" sz="2400" dirty="0" smtClean="0">
                <a:latin typeface="Calibri" panose="020F0502020204030204" pitchFamily="34" charset="0"/>
                <a:cs typeface="Calibri" panose="020F0502020204030204" pitchFamily="34" charset="0"/>
              </a:rPr>
              <a:t>10</a:t>
            </a:r>
            <a:r>
              <a:rPr lang="en-US" altLang="en-US" sz="2400" baseline="30000" dirty="0" smtClean="0">
                <a:latin typeface="Calibri" panose="020F0502020204030204" pitchFamily="34" charset="0"/>
                <a:cs typeface="Calibri" panose="020F0502020204030204" pitchFamily="34" charset="0"/>
              </a:rPr>
              <a:t>4      </a:t>
            </a:r>
            <a:r>
              <a:rPr lang="en-US" altLang="en-US" sz="2400" dirty="0">
                <a:latin typeface="Calibri" panose="020F0502020204030204" pitchFamily="34" charset="0"/>
                <a:cs typeface="Calibri" panose="020F0502020204030204" pitchFamily="34" charset="0"/>
              </a:rPr>
              <a:t> </a:t>
            </a:r>
            <a:r>
              <a:rPr lang="en-US" altLang="en-US" sz="2400" b="1" dirty="0" smtClean="0">
                <a:latin typeface="Calibri" panose="020F0502020204030204" pitchFamily="34" charset="0"/>
                <a:cs typeface="Calibri" panose="020F0502020204030204" pitchFamily="34" charset="0"/>
              </a:rPr>
              <a:t>5</a:t>
            </a:r>
            <a:r>
              <a:rPr lang="en-US" altLang="en-US" sz="2400" dirty="0" smtClean="0">
                <a:latin typeface="Calibri" panose="020F0502020204030204" pitchFamily="34" charset="0"/>
                <a:cs typeface="Calibri" panose="020F0502020204030204" pitchFamily="34" charset="0"/>
              </a:rPr>
              <a:t> </a:t>
            </a:r>
            <a:r>
              <a:rPr lang="en-US" altLang="en-US" sz="2400" dirty="0" err="1" smtClean="0">
                <a:latin typeface="Calibri" panose="020F0502020204030204" pitchFamily="34" charset="0"/>
                <a:cs typeface="Calibri" panose="020F0502020204030204" pitchFamily="34" charset="0"/>
              </a:rPr>
              <a:t>signif</a:t>
            </a:r>
            <a:r>
              <a:rPr lang="en-US" altLang="en-US" sz="2400" dirty="0">
                <a:latin typeface="Calibri" panose="020F0502020204030204" pitchFamily="34" charset="0"/>
                <a:cs typeface="Calibri" panose="020F0502020204030204" pitchFamily="34" charset="0"/>
              </a:rPr>
              <a:t>. </a:t>
            </a:r>
            <a:r>
              <a:rPr lang="en-US" altLang="en-US" sz="2400" dirty="0" smtClean="0">
                <a:latin typeface="Calibri" panose="020F0502020204030204" pitchFamily="34" charset="0"/>
                <a:cs typeface="Calibri" panose="020F0502020204030204" pitchFamily="34" charset="0"/>
              </a:rPr>
              <a:t>figs</a:t>
            </a:r>
          </a:p>
          <a:p>
            <a:pPr marL="0" indent="0">
              <a:lnSpc>
                <a:spcPct val="90000"/>
              </a:lnSpc>
              <a:buNone/>
            </a:pPr>
            <a:endParaRPr lang="en-US" altLang="en-US" sz="2400" dirty="0">
              <a:latin typeface="Calibri" panose="020F0502020204030204" pitchFamily="34" charset="0"/>
              <a:cs typeface="Calibri" panose="020F0502020204030204" pitchFamily="34" charset="0"/>
            </a:endParaRPr>
          </a:p>
          <a:p>
            <a:pPr>
              <a:lnSpc>
                <a:spcPct val="90000"/>
              </a:lnSpc>
            </a:pPr>
            <a:r>
              <a:rPr lang="en-US" altLang="en-US" sz="2400" i="1" dirty="0">
                <a:solidFill>
                  <a:srgbClr val="CC3300"/>
                </a:solidFill>
                <a:latin typeface="Calibri" panose="020F0502020204030204" pitchFamily="34" charset="0"/>
                <a:cs typeface="Calibri" panose="020F0502020204030204" pitchFamily="34" charset="0"/>
              </a:rPr>
              <a:t>most significant figure </a:t>
            </a:r>
            <a:r>
              <a:rPr lang="en-US" altLang="en-US" sz="2400" dirty="0" smtClean="0">
                <a:solidFill>
                  <a:srgbClr val="0070C0"/>
                </a:solidFill>
                <a:latin typeface="Calibri" panose="020F0502020204030204" pitchFamily="34" charset="0"/>
                <a:cs typeface="Calibri" panose="020F0502020204030204" pitchFamily="34" charset="0"/>
              </a:rPr>
              <a:t>- </a:t>
            </a:r>
            <a:r>
              <a:rPr lang="en-US" altLang="en-US" sz="2400" dirty="0">
                <a:solidFill>
                  <a:srgbClr val="0070C0"/>
                </a:solidFill>
                <a:latin typeface="Calibri" panose="020F0502020204030204" pitchFamily="34" charset="0"/>
                <a:cs typeface="Calibri" panose="020F0502020204030204" pitchFamily="34" charset="0"/>
              </a:rPr>
              <a:t>the left-hand most digit, the digit which </a:t>
            </a:r>
            <a:r>
              <a:rPr lang="en-US" altLang="en-US" sz="2400" dirty="0">
                <a:latin typeface="Calibri" panose="020F0502020204030204" pitchFamily="34" charset="0"/>
                <a:cs typeface="Calibri" panose="020F0502020204030204" pitchFamily="34" charset="0"/>
              </a:rPr>
              <a:t>is known most exactly</a:t>
            </a:r>
          </a:p>
          <a:p>
            <a:pPr>
              <a:lnSpc>
                <a:spcPct val="90000"/>
              </a:lnSpc>
              <a:buFontTx/>
              <a:buNone/>
            </a:pPr>
            <a:endParaRPr lang="en-US" altLang="en-US" sz="2400" i="1" dirty="0">
              <a:solidFill>
                <a:srgbClr val="CC3300"/>
              </a:solidFill>
              <a:latin typeface="Calibri" panose="020F0502020204030204" pitchFamily="34" charset="0"/>
              <a:cs typeface="Calibri" panose="020F0502020204030204" pitchFamily="34" charset="0"/>
            </a:endParaRPr>
          </a:p>
          <a:p>
            <a:pPr>
              <a:lnSpc>
                <a:spcPct val="90000"/>
              </a:lnSpc>
            </a:pPr>
            <a:r>
              <a:rPr lang="en-US" altLang="en-US" sz="2400" i="1" dirty="0">
                <a:solidFill>
                  <a:srgbClr val="CC3300"/>
                </a:solidFill>
                <a:latin typeface="Calibri" panose="020F0502020204030204" pitchFamily="34" charset="0"/>
                <a:cs typeface="Calibri" panose="020F0502020204030204" pitchFamily="34" charset="0"/>
              </a:rPr>
              <a:t>least significant figure </a:t>
            </a:r>
            <a:r>
              <a:rPr lang="en-US" altLang="en-US" sz="2400" dirty="0" smtClean="0">
                <a:latin typeface="Calibri" panose="020F0502020204030204" pitchFamily="34" charset="0"/>
                <a:cs typeface="Calibri" panose="020F0502020204030204" pitchFamily="34" charset="0"/>
              </a:rPr>
              <a:t>- </a:t>
            </a:r>
            <a:r>
              <a:rPr lang="en-US" altLang="en-US" sz="2400" dirty="0">
                <a:latin typeface="Calibri" panose="020F0502020204030204" pitchFamily="34" charset="0"/>
                <a:cs typeface="Calibri" panose="020F0502020204030204" pitchFamily="34" charset="0"/>
              </a:rPr>
              <a:t>the right-hand most digit, the digit which is known most exactly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 calcmode="lin" valueType="num">
                                      <p:cBhvr additive="base">
                                        <p:cTn id="7" dur="500" fill="hold"/>
                                        <p:tgtEl>
                                          <p:spTgt spid="2437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37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3715">
                                            <p:txEl>
                                              <p:pRg st="2" end="2"/>
                                            </p:txEl>
                                          </p:spTgt>
                                        </p:tgtEl>
                                        <p:attrNameLst>
                                          <p:attrName>style.visibility</p:attrName>
                                        </p:attrNameLst>
                                      </p:cBhvr>
                                      <p:to>
                                        <p:strVal val="visible"/>
                                      </p:to>
                                    </p:set>
                                    <p:anim calcmode="lin" valueType="num">
                                      <p:cBhvr additive="base">
                                        <p:cTn id="13" dur="500" fill="hold"/>
                                        <p:tgtEl>
                                          <p:spTgt spid="24371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37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3715">
                                            <p:txEl>
                                              <p:pRg st="3" end="3"/>
                                            </p:txEl>
                                          </p:spTgt>
                                        </p:tgtEl>
                                        <p:attrNameLst>
                                          <p:attrName>style.visibility</p:attrName>
                                        </p:attrNameLst>
                                      </p:cBhvr>
                                      <p:to>
                                        <p:strVal val="visible"/>
                                      </p:to>
                                    </p:set>
                                    <p:anim calcmode="lin" valueType="num">
                                      <p:cBhvr additive="base">
                                        <p:cTn id="19" dur="500" fill="hold"/>
                                        <p:tgtEl>
                                          <p:spTgt spid="24371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37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3715">
                                            <p:txEl>
                                              <p:pRg st="4" end="4"/>
                                            </p:txEl>
                                          </p:spTgt>
                                        </p:tgtEl>
                                        <p:attrNameLst>
                                          <p:attrName>style.visibility</p:attrName>
                                        </p:attrNameLst>
                                      </p:cBhvr>
                                      <p:to>
                                        <p:strVal val="visible"/>
                                      </p:to>
                                    </p:set>
                                    <p:anim calcmode="lin" valueType="num">
                                      <p:cBhvr additive="base">
                                        <p:cTn id="25" dur="500" fill="hold"/>
                                        <p:tgtEl>
                                          <p:spTgt spid="24371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437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43715">
                                            <p:txEl>
                                              <p:pRg st="6" end="6"/>
                                            </p:txEl>
                                          </p:spTgt>
                                        </p:tgtEl>
                                        <p:attrNameLst>
                                          <p:attrName>style.visibility</p:attrName>
                                        </p:attrNameLst>
                                      </p:cBhvr>
                                      <p:to>
                                        <p:strVal val="visible"/>
                                      </p:to>
                                    </p:set>
                                    <p:anim calcmode="lin" valueType="num">
                                      <p:cBhvr additive="base">
                                        <p:cTn id="31" dur="500" fill="hold"/>
                                        <p:tgtEl>
                                          <p:spTgt spid="243715">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4371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43715">
                                            <p:txEl>
                                              <p:pRg st="8" end="8"/>
                                            </p:txEl>
                                          </p:spTgt>
                                        </p:tgtEl>
                                        <p:attrNameLst>
                                          <p:attrName>style.visibility</p:attrName>
                                        </p:attrNameLst>
                                      </p:cBhvr>
                                      <p:to>
                                        <p:strVal val="visible"/>
                                      </p:to>
                                    </p:set>
                                    <p:anim calcmode="lin" valueType="num">
                                      <p:cBhvr additive="base">
                                        <p:cTn id="37" dur="500" fill="hold"/>
                                        <p:tgtEl>
                                          <p:spTgt spid="243715">
                                            <p:txEl>
                                              <p:pRg st="8" end="8"/>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4371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p:txBody>
          <a:bodyPr/>
          <a:lstStyle/>
          <a:p>
            <a:r>
              <a:rPr lang="en-US" altLang="en-US" sz="4000" b="1" dirty="0">
                <a:latin typeface="Calibri" panose="020F0502020204030204" pitchFamily="34" charset="0"/>
                <a:cs typeface="Calibri" panose="020F0502020204030204" pitchFamily="34" charset="0"/>
              </a:rPr>
              <a:t>Relative Uncertainty (Error)</a:t>
            </a:r>
            <a:endParaRPr lang="en-US" altLang="en-US" sz="40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64195" name="Rectangle 3"/>
              <p:cNvSpPr>
                <a:spLocks noGrp="1" noChangeArrowheads="1"/>
              </p:cNvSpPr>
              <p:nvPr>
                <p:ph idx="1"/>
              </p:nvPr>
            </p:nvSpPr>
            <p:spPr>
              <a:xfrm>
                <a:off x="685800" y="1981200"/>
                <a:ext cx="7772400" cy="4114800"/>
              </a:xfrm>
            </p:spPr>
            <p:txBody>
              <a:bodyPr/>
              <a:lstStyle/>
              <a:p>
                <a:pPr algn="just">
                  <a:lnSpc>
                    <a:spcPct val="90000"/>
                  </a:lnSpc>
                  <a:buFontTx/>
                  <a:buNone/>
                </a:pPr>
                <a:r>
                  <a:rPr lang="en-US" altLang="en-US" sz="2800" dirty="0" smtClean="0">
                    <a:latin typeface="Courier" pitchFamily="49" charset="0"/>
                  </a:rPr>
                  <a:t>	</a:t>
                </a:r>
                <a:r>
                  <a:rPr lang="en-US" altLang="en-US" sz="2800" dirty="0">
                    <a:latin typeface="Calibri" panose="020F0502020204030204" pitchFamily="34" charset="0"/>
                    <a:cs typeface="Calibri" panose="020F0502020204030204" pitchFamily="34" charset="0"/>
                  </a:rPr>
                  <a:t>no units (ratio of numbers with same units)</a:t>
                </a:r>
              </a:p>
              <a:p>
                <a:pPr algn="just">
                  <a:lnSpc>
                    <a:spcPct val="90000"/>
                  </a:lnSpc>
                  <a:buFontTx/>
                  <a:buNone/>
                </a:pPr>
                <a:endParaRPr lang="en-US" altLang="en-US" sz="2800" b="0" i="1" dirty="0" smtClean="0">
                  <a:latin typeface="Calibri" panose="020F0502020204030204" pitchFamily="34" charset="0"/>
                  <a:cs typeface="Calibri" panose="020F0502020204030204" pitchFamily="34" charset="0"/>
                </a:endParaRPr>
              </a:p>
              <a:p>
                <a:pPr algn="just">
                  <a:lnSpc>
                    <a:spcPct val="90000"/>
                  </a:lnSpc>
                  <a:buFontTx/>
                  <a:buNone/>
                </a:pPr>
                <a:r>
                  <a:rPr lang="en-US" altLang="en-US" sz="2800" dirty="0">
                    <a:latin typeface="Calibri" panose="020F0502020204030204" pitchFamily="34" charset="0"/>
                    <a:cs typeface="Calibri" panose="020F0502020204030204" pitchFamily="34" charset="0"/>
                  </a:rPr>
                  <a:t>r</a:t>
                </a:r>
                <a:r>
                  <a:rPr lang="en-US" altLang="en-US" sz="2800" b="0" dirty="0" smtClean="0">
                    <a:latin typeface="Calibri" panose="020F0502020204030204" pitchFamily="34" charset="0"/>
                    <a:cs typeface="Calibri" panose="020F0502020204030204" pitchFamily="34" charset="0"/>
                  </a:rPr>
                  <a:t>elative uncertainty </a:t>
                </a:r>
                <a14:m>
                  <m:oMath xmlns:m="http://schemas.openxmlformats.org/officeDocument/2006/math">
                    <m:r>
                      <a:rPr lang="en-US" altLang="en-US" sz="2800" b="0" i="1" smtClean="0">
                        <a:latin typeface="Cambria Math" panose="02040503050406030204" pitchFamily="18" charset="0"/>
                      </a:rPr>
                      <m:t>=</m:t>
                    </m:r>
                    <m:f>
                      <m:fPr>
                        <m:ctrlPr>
                          <a:rPr lang="en-US" altLang="en-US" sz="2800" b="0" i="1" smtClean="0">
                            <a:latin typeface="Cambria Math" panose="02040503050406030204" pitchFamily="18" charset="0"/>
                          </a:rPr>
                        </m:ctrlPr>
                      </m:fPr>
                      <m:num>
                        <m:r>
                          <m:rPr>
                            <m:nor/>
                          </m:rPr>
                          <a:rPr lang="en-US" altLang="en-US" sz="2800" dirty="0">
                            <a:latin typeface="Calibri" panose="020F0502020204030204" pitchFamily="34" charset="0"/>
                            <a:cs typeface="Calibri" panose="020F0502020204030204" pitchFamily="34" charset="0"/>
                          </a:rPr>
                          <m:t>absolute</m:t>
                        </m:r>
                        <m:r>
                          <m:rPr>
                            <m:nor/>
                          </m:rPr>
                          <a:rPr lang="en-US" altLang="en-US" sz="2800" dirty="0">
                            <a:latin typeface="Calibri" panose="020F0502020204030204" pitchFamily="34" charset="0"/>
                            <a:cs typeface="Calibri" panose="020F0502020204030204" pitchFamily="34" charset="0"/>
                          </a:rPr>
                          <m:t> </m:t>
                        </m:r>
                        <m:r>
                          <m:rPr>
                            <m:nor/>
                          </m:rPr>
                          <a:rPr lang="en-US" altLang="en-US" sz="2800" dirty="0">
                            <a:latin typeface="Calibri" panose="020F0502020204030204" pitchFamily="34" charset="0"/>
                            <a:cs typeface="Calibri" panose="020F0502020204030204" pitchFamily="34" charset="0"/>
                          </a:rPr>
                          <m:t>uncertainty</m:t>
                        </m:r>
                        <m:r>
                          <m:rPr>
                            <m:nor/>
                          </m:rPr>
                          <a:rPr lang="en-US" altLang="en-US" sz="2800" dirty="0">
                            <a:latin typeface="Calibri" panose="020F0502020204030204" pitchFamily="34" charset="0"/>
                            <a:cs typeface="Calibri" panose="020F0502020204030204" pitchFamily="34" charset="0"/>
                          </a:rPr>
                          <m:t> </m:t>
                        </m:r>
                      </m:num>
                      <m:den>
                        <m:r>
                          <m:rPr>
                            <m:nor/>
                          </m:rPr>
                          <a:rPr lang="en-US" altLang="en-US" sz="2800" dirty="0">
                            <a:latin typeface="Calibri" panose="020F0502020204030204" pitchFamily="34" charset="0"/>
                            <a:cs typeface="Calibri" panose="020F0502020204030204" pitchFamily="34" charset="0"/>
                          </a:rPr>
                          <m:t>true</m:t>
                        </m:r>
                        <m:r>
                          <m:rPr>
                            <m:nor/>
                          </m:rPr>
                          <a:rPr lang="en-US" altLang="en-US" sz="2800" dirty="0">
                            <a:latin typeface="Calibri" panose="020F0502020204030204" pitchFamily="34" charset="0"/>
                            <a:cs typeface="Calibri" panose="020F0502020204030204" pitchFamily="34" charset="0"/>
                          </a:rPr>
                          <m:t> </m:t>
                        </m:r>
                        <m:r>
                          <m:rPr>
                            <m:nor/>
                          </m:rPr>
                          <a:rPr lang="en-US" altLang="en-US" sz="2800" dirty="0">
                            <a:latin typeface="Calibri" panose="020F0502020204030204" pitchFamily="34" charset="0"/>
                            <a:cs typeface="Calibri" panose="020F0502020204030204" pitchFamily="34" charset="0"/>
                          </a:rPr>
                          <m:t>value</m:t>
                        </m:r>
                        <m:r>
                          <m:rPr>
                            <m:nor/>
                          </m:rPr>
                          <a:rPr lang="en-US" altLang="en-US" sz="2800" dirty="0">
                            <a:latin typeface="Calibri" panose="020F0502020204030204" pitchFamily="34" charset="0"/>
                            <a:cs typeface="Calibri" panose="020F0502020204030204" pitchFamily="34" charset="0"/>
                          </a:rPr>
                          <m:t> </m:t>
                        </m:r>
                      </m:den>
                    </m:f>
                  </m:oMath>
                </a14:m>
                <a:endParaRPr lang="en-US" altLang="en-US" sz="2800" dirty="0">
                  <a:latin typeface="Calibri" panose="020F0502020204030204" pitchFamily="34" charset="0"/>
                  <a:cs typeface="Calibri" panose="020F0502020204030204" pitchFamily="34" charset="0"/>
                </a:endParaRPr>
              </a:p>
              <a:p>
                <a:pPr>
                  <a:lnSpc>
                    <a:spcPct val="90000"/>
                  </a:lnSpc>
                  <a:buFontTx/>
                  <a:buNone/>
                </a:pPr>
                <a:endParaRPr lang="en-US" altLang="en-US" sz="2800" dirty="0">
                  <a:latin typeface="Calibri" panose="020F0502020204030204" pitchFamily="34" charset="0"/>
                  <a:cs typeface="Calibri" panose="020F0502020204030204" pitchFamily="34" charset="0"/>
                </a:endParaRPr>
              </a:p>
              <a:p>
                <a:pPr>
                  <a:lnSpc>
                    <a:spcPct val="90000"/>
                  </a:lnSpc>
                  <a:buFontTx/>
                  <a:buNone/>
                </a:pPr>
                <a:r>
                  <a:rPr lang="en-US" altLang="en-US" sz="2800" dirty="0" smtClean="0">
                    <a:latin typeface="Calibri" panose="020F0502020204030204" pitchFamily="34" charset="0"/>
                    <a:cs typeface="Calibri" panose="020F0502020204030204" pitchFamily="34" charset="0"/>
                  </a:rPr>
                  <a:t>% relative </a:t>
                </a:r>
                <a:r>
                  <a:rPr lang="en-US" altLang="en-US" sz="2800" dirty="0">
                    <a:latin typeface="Calibri" panose="020F0502020204030204" pitchFamily="34" charset="0"/>
                    <a:cs typeface="Calibri" panose="020F0502020204030204" pitchFamily="34" charset="0"/>
                  </a:rPr>
                  <a:t>uncertainty </a:t>
                </a:r>
                <a14:m>
                  <m:oMath xmlns:m="http://schemas.openxmlformats.org/officeDocument/2006/math">
                    <m:r>
                      <a:rPr lang="en-US" altLang="en-US" sz="2800" i="1">
                        <a:latin typeface="Cambria Math" panose="02040503050406030204" pitchFamily="18" charset="0"/>
                      </a:rPr>
                      <m:t>=</m:t>
                    </m:r>
                    <m:f>
                      <m:fPr>
                        <m:ctrlPr>
                          <a:rPr lang="en-US" altLang="en-US" sz="2800" i="1">
                            <a:latin typeface="Cambria Math" panose="02040503050406030204" pitchFamily="18" charset="0"/>
                          </a:rPr>
                        </m:ctrlPr>
                      </m:fPr>
                      <m:num>
                        <m:r>
                          <m:rPr>
                            <m:nor/>
                          </m:rPr>
                          <a:rPr lang="en-US" altLang="en-US" sz="2800" dirty="0">
                            <a:latin typeface="Calibri" panose="020F0502020204030204" pitchFamily="34" charset="0"/>
                            <a:cs typeface="Calibri" panose="020F0502020204030204" pitchFamily="34" charset="0"/>
                          </a:rPr>
                          <m:t>absolute</m:t>
                        </m:r>
                        <m:r>
                          <m:rPr>
                            <m:nor/>
                          </m:rPr>
                          <a:rPr lang="en-US" altLang="en-US" sz="2800" dirty="0">
                            <a:latin typeface="Calibri" panose="020F0502020204030204" pitchFamily="34" charset="0"/>
                            <a:cs typeface="Calibri" panose="020F0502020204030204" pitchFamily="34" charset="0"/>
                          </a:rPr>
                          <m:t> </m:t>
                        </m:r>
                        <m:r>
                          <m:rPr>
                            <m:nor/>
                          </m:rPr>
                          <a:rPr lang="en-US" altLang="en-US" sz="2800" dirty="0">
                            <a:latin typeface="Calibri" panose="020F0502020204030204" pitchFamily="34" charset="0"/>
                            <a:cs typeface="Calibri" panose="020F0502020204030204" pitchFamily="34" charset="0"/>
                          </a:rPr>
                          <m:t>uncertainty</m:t>
                        </m:r>
                        <m:r>
                          <m:rPr>
                            <m:nor/>
                          </m:rPr>
                          <a:rPr lang="en-US" altLang="en-US" sz="2800" dirty="0">
                            <a:latin typeface="Calibri" panose="020F0502020204030204" pitchFamily="34" charset="0"/>
                            <a:cs typeface="Calibri" panose="020F0502020204030204" pitchFamily="34" charset="0"/>
                          </a:rPr>
                          <m:t> </m:t>
                        </m:r>
                      </m:num>
                      <m:den>
                        <m:r>
                          <m:rPr>
                            <m:nor/>
                          </m:rPr>
                          <a:rPr lang="en-US" altLang="en-US" sz="2800" dirty="0">
                            <a:latin typeface="Calibri" panose="020F0502020204030204" pitchFamily="34" charset="0"/>
                            <a:cs typeface="Calibri" panose="020F0502020204030204" pitchFamily="34" charset="0"/>
                          </a:rPr>
                          <m:t>true</m:t>
                        </m:r>
                        <m:r>
                          <m:rPr>
                            <m:nor/>
                          </m:rPr>
                          <a:rPr lang="en-US" altLang="en-US" sz="2800" dirty="0">
                            <a:latin typeface="Calibri" panose="020F0502020204030204" pitchFamily="34" charset="0"/>
                            <a:cs typeface="Calibri" panose="020F0502020204030204" pitchFamily="34" charset="0"/>
                          </a:rPr>
                          <m:t> </m:t>
                        </m:r>
                        <m:r>
                          <m:rPr>
                            <m:nor/>
                          </m:rPr>
                          <a:rPr lang="en-US" altLang="en-US" sz="2800" dirty="0">
                            <a:latin typeface="Calibri" panose="020F0502020204030204" pitchFamily="34" charset="0"/>
                            <a:cs typeface="Calibri" panose="020F0502020204030204" pitchFamily="34" charset="0"/>
                          </a:rPr>
                          <m:t>value</m:t>
                        </m:r>
                        <m:r>
                          <m:rPr>
                            <m:nor/>
                          </m:rPr>
                          <a:rPr lang="en-US" altLang="en-US" sz="2800" dirty="0">
                            <a:latin typeface="Calibri" panose="020F0502020204030204" pitchFamily="34" charset="0"/>
                            <a:cs typeface="Calibri" panose="020F0502020204030204" pitchFamily="34" charset="0"/>
                          </a:rPr>
                          <m:t> </m:t>
                        </m:r>
                      </m:den>
                    </m:f>
                  </m:oMath>
                </a14:m>
                <a:r>
                  <a:rPr lang="en-US" altLang="en-US" sz="2400" dirty="0" smtClean="0">
                    <a:latin typeface="Calibri" panose="020F0502020204030204" pitchFamily="34" charset="0"/>
                    <a:cs typeface="Calibri" panose="020F0502020204030204" pitchFamily="34" charset="0"/>
                  </a:rPr>
                  <a:t>·100</a:t>
                </a:r>
                <a:endParaRPr lang="en-US" altLang="en-US" sz="2400" dirty="0">
                  <a:latin typeface="Calibri" panose="020F0502020204030204" pitchFamily="34" charset="0"/>
                  <a:cs typeface="Calibri" panose="020F0502020204030204" pitchFamily="34" charset="0"/>
                </a:endParaRPr>
              </a:p>
              <a:p>
                <a:pPr>
                  <a:lnSpc>
                    <a:spcPct val="60000"/>
                  </a:lnSpc>
                  <a:buNone/>
                </a:pPr>
                <a:endParaRPr lang="en-US" altLang="en-US" sz="2800" dirty="0">
                  <a:latin typeface="Calibri" panose="020F0502020204030204" pitchFamily="34" charset="0"/>
                  <a:cs typeface="Calibri" panose="020F0502020204030204" pitchFamily="34" charset="0"/>
                </a:endParaRPr>
              </a:p>
            </p:txBody>
          </p:sp>
        </mc:Choice>
        <mc:Fallback xmlns="">
          <p:sp>
            <p:nvSpPr>
              <p:cNvPr id="264195" name="Rectangle 3"/>
              <p:cNvSpPr>
                <a:spLocks noGrp="1" noRot="1" noChangeAspect="1" noMove="1" noResize="1" noEditPoints="1" noAdjustHandles="1" noChangeArrowheads="1" noChangeShapeType="1" noTextEdit="1"/>
              </p:cNvSpPr>
              <p:nvPr>
                <p:ph idx="1"/>
              </p:nvPr>
            </p:nvSpPr>
            <p:spPr>
              <a:xfrm>
                <a:off x="685800" y="1981200"/>
                <a:ext cx="7772400" cy="4114800"/>
              </a:xfrm>
              <a:blipFill rotWithShape="0">
                <a:blip r:embed="rId2"/>
                <a:stretch>
                  <a:fillRect l="-1647" t="-2519"/>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 calcmode="lin" valueType="num">
                                      <p:cBhvr additive="base">
                                        <p:cTn id="7" dur="500" fill="hold"/>
                                        <p:tgtEl>
                                          <p:spTgt spid="2641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64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4195">
                                            <p:txEl>
                                              <p:pRg st="2" end="2"/>
                                            </p:txEl>
                                          </p:spTgt>
                                        </p:tgtEl>
                                        <p:attrNameLst>
                                          <p:attrName>style.visibility</p:attrName>
                                        </p:attrNameLst>
                                      </p:cBhvr>
                                      <p:to>
                                        <p:strVal val="visible"/>
                                      </p:to>
                                    </p:set>
                                    <p:anim calcmode="lin" valueType="num">
                                      <p:cBhvr additive="base">
                                        <p:cTn id="13" dur="500" fill="hold"/>
                                        <p:tgtEl>
                                          <p:spTgt spid="26419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64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64195">
                                            <p:txEl>
                                              <p:pRg st="4" end="4"/>
                                            </p:txEl>
                                          </p:spTgt>
                                        </p:tgtEl>
                                        <p:attrNameLst>
                                          <p:attrName>style.visibility</p:attrName>
                                        </p:attrNameLst>
                                      </p:cBhvr>
                                      <p:to>
                                        <p:strVal val="visible"/>
                                      </p:to>
                                    </p:set>
                                    <p:anim calcmode="lin" valueType="num">
                                      <p:cBhvr additive="base">
                                        <p:cTn id="19" dur="500" fill="hold"/>
                                        <p:tgtEl>
                                          <p:spTgt spid="264195">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641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685800" y="152400"/>
            <a:ext cx="7772400" cy="1143000"/>
          </a:xfrm>
        </p:spPr>
        <p:txBody>
          <a:bodyPr/>
          <a:lstStyle/>
          <a:p>
            <a:r>
              <a:rPr lang="en-US" altLang="en-US" sz="4000" b="1" dirty="0">
                <a:latin typeface="Calibri" panose="020F0502020204030204" pitchFamily="34" charset="0"/>
                <a:cs typeface="Calibri" panose="020F0502020204030204" pitchFamily="34" charset="0"/>
              </a:rPr>
              <a:t>Propagation of Error</a:t>
            </a:r>
          </a:p>
        </p:txBody>
      </p:sp>
      <p:sp>
        <p:nvSpPr>
          <p:cNvPr id="265219" name="Rectangle 3"/>
          <p:cNvSpPr>
            <a:spLocks noGrp="1" noChangeArrowheads="1"/>
          </p:cNvSpPr>
          <p:nvPr>
            <p:ph idx="1"/>
          </p:nvPr>
        </p:nvSpPr>
        <p:spPr/>
        <p:txBody>
          <a:bodyPr/>
          <a:lstStyle/>
          <a:p>
            <a:pPr>
              <a:buFontTx/>
              <a:buNone/>
            </a:pPr>
            <a:r>
              <a:rPr lang="en-US" altLang="en-US" sz="2800" dirty="0" smtClean="0">
                <a:latin typeface="Calibri" panose="020F0502020204030204" pitchFamily="34" charset="0"/>
                <a:cs typeface="Calibri" panose="020F0502020204030204" pitchFamily="34" charset="0"/>
              </a:rPr>
              <a:t>When </a:t>
            </a:r>
            <a:r>
              <a:rPr lang="en-US" altLang="en-US" sz="2800" dirty="0">
                <a:latin typeface="Calibri" panose="020F0502020204030204" pitchFamily="34" charset="0"/>
                <a:cs typeface="Calibri" panose="020F0502020204030204" pitchFamily="34" charset="0"/>
              </a:rPr>
              <a:t>possible uncertainty is expressed as a </a:t>
            </a:r>
            <a:r>
              <a:rPr lang="en-US" altLang="en-US" sz="2800" b="1" dirty="0">
                <a:latin typeface="Calibri" panose="020F0502020204030204" pitchFamily="34" charset="0"/>
                <a:cs typeface="Calibri" panose="020F0502020204030204" pitchFamily="34" charset="0"/>
              </a:rPr>
              <a:t>standard deviation</a:t>
            </a:r>
            <a:r>
              <a:rPr lang="en-US" altLang="en-US" sz="2800" dirty="0">
                <a:latin typeface="Calibri" panose="020F0502020204030204" pitchFamily="34" charset="0"/>
                <a:cs typeface="Calibri" panose="020F0502020204030204" pitchFamily="34" charset="0"/>
              </a:rPr>
              <a:t> or as a </a:t>
            </a:r>
            <a:r>
              <a:rPr lang="en-US" altLang="en-US" sz="2800" b="1" dirty="0">
                <a:latin typeface="Calibri" panose="020F0502020204030204" pitchFamily="34" charset="0"/>
                <a:cs typeface="Calibri" panose="020F0502020204030204" pitchFamily="34" charset="0"/>
              </a:rPr>
              <a:t>confidence interval </a:t>
            </a:r>
            <a:r>
              <a:rPr lang="en-US" altLang="en-US" sz="2800" b="1" dirty="0" smtClean="0">
                <a:latin typeface="Calibri" panose="020F0502020204030204" pitchFamily="34" charset="0"/>
                <a:cs typeface="Calibri" panose="020F0502020204030204" pitchFamily="34" charset="0"/>
              </a:rPr>
              <a:t>- </a:t>
            </a:r>
            <a:r>
              <a:rPr lang="en-US" altLang="en-US" sz="2800" b="1" dirty="0">
                <a:solidFill>
                  <a:schemeClr val="tx2"/>
                </a:solidFill>
                <a:latin typeface="Calibri" panose="020F0502020204030204" pitchFamily="34" charset="0"/>
                <a:cs typeface="Calibri" panose="020F0502020204030204" pitchFamily="34" charset="0"/>
              </a:rPr>
              <a:t>more on this </a:t>
            </a:r>
            <a:r>
              <a:rPr lang="en-US" altLang="en-US" sz="2800" b="1" dirty="0" smtClean="0">
                <a:solidFill>
                  <a:schemeClr val="tx2"/>
                </a:solidFill>
                <a:latin typeface="Calibri" panose="020F0502020204030204" pitchFamily="34" charset="0"/>
                <a:cs typeface="Calibri" panose="020F0502020204030204" pitchFamily="34" charset="0"/>
              </a:rPr>
              <a:t>later!</a:t>
            </a:r>
            <a:endParaRPr lang="en-US" altLang="en-US" sz="2800" dirty="0">
              <a:solidFill>
                <a:schemeClr val="tx2"/>
              </a:solidFill>
              <a:latin typeface="Calibri" panose="020F0502020204030204" pitchFamily="34" charset="0"/>
              <a:cs typeface="Calibri" panose="020F0502020204030204" pitchFamily="34" charset="0"/>
            </a:endParaRPr>
          </a:p>
          <a:p>
            <a:pPr algn="just">
              <a:buFontTx/>
              <a:buNone/>
            </a:pPr>
            <a:endParaRPr lang="en-US" altLang="en-US" sz="2800" dirty="0">
              <a:solidFill>
                <a:schemeClr val="tx2"/>
              </a:solidFill>
              <a:latin typeface="Calibri" panose="020F0502020204030204" pitchFamily="34" charset="0"/>
              <a:cs typeface="Calibri" panose="020F0502020204030204" pitchFamily="34" charset="0"/>
            </a:endParaRPr>
          </a:p>
          <a:p>
            <a:pPr algn="just">
              <a:buFontTx/>
              <a:buNone/>
            </a:pPr>
            <a:r>
              <a:rPr lang="en-US" altLang="en-US" sz="2800" dirty="0">
                <a:latin typeface="Calibri" panose="020F0502020204030204" pitchFamily="34" charset="0"/>
                <a:cs typeface="Calibri" panose="020F0502020204030204" pitchFamily="34" charset="0"/>
              </a:rPr>
              <a:t>applies only to </a:t>
            </a:r>
            <a:r>
              <a:rPr lang="en-US" altLang="en-US" sz="2800" b="1" dirty="0">
                <a:solidFill>
                  <a:srgbClr val="C00000"/>
                </a:solidFill>
                <a:latin typeface="Calibri" panose="020F0502020204030204" pitchFamily="34" charset="0"/>
                <a:cs typeface="Calibri" panose="020F0502020204030204" pitchFamily="34" charset="0"/>
              </a:rPr>
              <a:t>random </a:t>
            </a:r>
            <a:r>
              <a:rPr lang="en-US" altLang="en-US" sz="2800" b="1" dirty="0" smtClean="0">
                <a:solidFill>
                  <a:srgbClr val="C00000"/>
                </a:solidFill>
                <a:latin typeface="Calibri" panose="020F0502020204030204" pitchFamily="34" charset="0"/>
                <a:cs typeface="Calibri" panose="020F0502020204030204" pitchFamily="34" charset="0"/>
              </a:rPr>
              <a:t>error</a:t>
            </a:r>
          </a:p>
          <a:p>
            <a:pPr algn="just">
              <a:buFontTx/>
              <a:buNone/>
            </a:pPr>
            <a:endParaRPr lang="en-US" altLang="en-US" sz="2800" b="1" dirty="0" smtClean="0">
              <a:solidFill>
                <a:srgbClr val="C00000"/>
              </a:solidFill>
              <a:latin typeface="Calibri" panose="020F0502020204030204" pitchFamily="34" charset="0"/>
              <a:cs typeface="Calibri" panose="020F0502020204030204" pitchFamily="34" charset="0"/>
            </a:endParaRPr>
          </a:p>
          <a:p>
            <a:pPr algn="ctr">
              <a:buFontTx/>
              <a:buNone/>
            </a:pPr>
            <a:r>
              <a:rPr lang="en-US" altLang="en-US" sz="2800" b="1" dirty="0" smtClean="0">
                <a:solidFill>
                  <a:srgbClr val="C00000"/>
                </a:solidFill>
                <a:latin typeface="Calibri" panose="020F0502020204030204" pitchFamily="34" charset="0"/>
                <a:cs typeface="Calibri" panose="020F0502020204030204" pitchFamily="34" charset="0"/>
              </a:rPr>
              <a:t>WHY???</a:t>
            </a:r>
            <a:endParaRPr lang="en-US" altLang="en-US" sz="2800" dirty="0">
              <a:solidFill>
                <a:srgbClr val="C000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5219">
                                            <p:txEl>
                                              <p:pRg st="0" end="0"/>
                                            </p:txEl>
                                          </p:spTgt>
                                        </p:tgtEl>
                                        <p:attrNameLst>
                                          <p:attrName>style.visibility</p:attrName>
                                        </p:attrNameLst>
                                      </p:cBhvr>
                                      <p:to>
                                        <p:strVal val="visible"/>
                                      </p:to>
                                    </p:set>
                                    <p:anim calcmode="lin" valueType="num">
                                      <p:cBhvr additive="base">
                                        <p:cTn id="7" dur="500" fill="hold"/>
                                        <p:tgtEl>
                                          <p:spTgt spid="2652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65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5219">
                                            <p:txEl>
                                              <p:pRg st="2" end="2"/>
                                            </p:txEl>
                                          </p:spTgt>
                                        </p:tgtEl>
                                        <p:attrNameLst>
                                          <p:attrName>style.visibility</p:attrName>
                                        </p:attrNameLst>
                                      </p:cBhvr>
                                      <p:to>
                                        <p:strVal val="visible"/>
                                      </p:to>
                                    </p:set>
                                    <p:anim calcmode="lin" valueType="num">
                                      <p:cBhvr additive="base">
                                        <p:cTn id="13" dur="500" fill="hold"/>
                                        <p:tgtEl>
                                          <p:spTgt spid="26521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652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65219">
                                            <p:txEl>
                                              <p:pRg st="4" end="4"/>
                                            </p:txEl>
                                          </p:spTgt>
                                        </p:tgtEl>
                                        <p:attrNameLst>
                                          <p:attrName>style.visibility</p:attrName>
                                        </p:attrNameLst>
                                      </p:cBhvr>
                                      <p:to>
                                        <p:strVal val="visible"/>
                                      </p:to>
                                    </p:set>
                                    <p:anim calcmode="lin" valueType="num">
                                      <p:cBhvr additive="base">
                                        <p:cTn id="19" dur="500" fill="hold"/>
                                        <p:tgtEl>
                                          <p:spTgt spid="265219">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652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685800" y="381000"/>
            <a:ext cx="7772400" cy="609600"/>
          </a:xfrm>
        </p:spPr>
        <p:txBody>
          <a:bodyPr/>
          <a:lstStyle/>
          <a:p>
            <a:r>
              <a:rPr lang="en-US" altLang="en-US" sz="4000" b="1" dirty="0">
                <a:latin typeface="Calibri" panose="020F0502020204030204" pitchFamily="34" charset="0"/>
                <a:cs typeface="Calibri" panose="020F0502020204030204" pitchFamily="34" charset="0"/>
              </a:rPr>
              <a:t>Propagation of Error</a:t>
            </a:r>
          </a:p>
        </p:txBody>
      </p:sp>
      <mc:AlternateContent xmlns:mc="http://schemas.openxmlformats.org/markup-compatibility/2006" xmlns:a14="http://schemas.microsoft.com/office/drawing/2010/main">
        <mc:Choice Requires="a14">
          <p:sp>
            <p:nvSpPr>
              <p:cNvPr id="266243" name="Rectangle 3"/>
              <p:cNvSpPr>
                <a:spLocks noGrp="1" noChangeArrowheads="1"/>
              </p:cNvSpPr>
              <p:nvPr>
                <p:ph idx="1"/>
              </p:nvPr>
            </p:nvSpPr>
            <p:spPr>
              <a:xfrm>
                <a:off x="762000" y="1295400"/>
                <a:ext cx="7772400" cy="3810000"/>
              </a:xfrm>
            </p:spPr>
            <p:txBody>
              <a:bodyPr/>
              <a:lstStyle/>
              <a:p>
                <a:pPr algn="just">
                  <a:lnSpc>
                    <a:spcPct val="90000"/>
                  </a:lnSpc>
                  <a:buFontTx/>
                  <a:buNone/>
                </a:pPr>
                <a:r>
                  <a:rPr lang="en-US" altLang="en-US" sz="2800" dirty="0" smtClean="0">
                    <a:solidFill>
                      <a:srgbClr val="C00000"/>
                    </a:solidFill>
                    <a:latin typeface="Calibri" panose="020F0502020204030204" pitchFamily="34" charset="0"/>
                    <a:cs typeface="Calibri" panose="020F0502020204030204" pitchFamily="34" charset="0"/>
                  </a:rPr>
                  <a:t>Addition and Subtraction</a:t>
                </a:r>
              </a:p>
              <a:p>
                <a:pPr algn="just">
                  <a:lnSpc>
                    <a:spcPct val="90000"/>
                  </a:lnSpc>
                  <a:buFontTx/>
                  <a:buNone/>
                </a:pPr>
                <a:r>
                  <a:rPr lang="en-US" altLang="en-US" sz="2800" dirty="0">
                    <a:latin typeface="Calibri" panose="020F0502020204030204" pitchFamily="34" charset="0"/>
                    <a:cs typeface="Calibri" panose="020F0502020204030204" pitchFamily="34" charset="0"/>
                  </a:rPr>
                  <a:t>	uncertainty in addition and subtraction</a:t>
                </a:r>
                <a:endParaRPr lang="en-US" altLang="en-US" sz="2800" dirty="0" smtClean="0">
                  <a:latin typeface="Calibri" panose="020F0502020204030204" pitchFamily="34" charset="0"/>
                  <a:cs typeface="Calibri" panose="020F0502020204030204" pitchFamily="34" charset="0"/>
                </a:endParaRPr>
              </a:p>
              <a:p>
                <a:pPr algn="just">
                  <a:lnSpc>
                    <a:spcPct val="90000"/>
                  </a:lnSpc>
                  <a:buFontTx/>
                  <a:buNone/>
                </a:pPr>
                <a:endParaRPr lang="en-US" altLang="en-US" sz="2800" b="0" i="1" dirty="0">
                  <a:latin typeface="Calibri" panose="020F0502020204030204" pitchFamily="34" charset="0"/>
                  <a:cs typeface="Calibri" panose="020F0502020204030204" pitchFamily="34" charset="0"/>
                </a:endParaRPr>
              </a:p>
              <a:p>
                <a:pPr>
                  <a:lnSpc>
                    <a:spcPct val="90000"/>
                  </a:lnSpc>
                  <a:buFontTx/>
                  <a:buNone/>
                </a:pPr>
                <a:r>
                  <a:rPr lang="en-US" altLang="en-US" sz="2800" i="1" dirty="0" smtClean="0">
                    <a:latin typeface="Calibri" panose="020F0502020204030204" pitchFamily="34" charset="0"/>
                    <a:cs typeface="Calibri" panose="020F0502020204030204" pitchFamily="34" charset="0"/>
                  </a:rPr>
                  <a:t> </a:t>
                </a:r>
                <a14:m>
                  <m:oMath xmlns:m="http://schemas.openxmlformats.org/officeDocument/2006/math">
                    <m:r>
                      <a:rPr lang="en-US" altLang="en-US" sz="2800" b="0" i="1" smtClean="0">
                        <a:latin typeface="Cambria Math" panose="02040503050406030204" pitchFamily="18" charset="0"/>
                      </a:rPr>
                      <m:t>    </m:t>
                    </m:r>
                    <m:r>
                      <a:rPr lang="en-US" altLang="en-US" sz="2800" b="0" i="1" smtClean="0">
                        <a:latin typeface="Cambria Math" panose="02040503050406030204" pitchFamily="18" charset="0"/>
                      </a:rPr>
                      <m:t>𝑒</m:t>
                    </m:r>
                    <m:r>
                      <a:rPr lang="en-US" altLang="en-US" sz="2800" b="0" i="1" smtClean="0">
                        <a:latin typeface="Cambria Math" panose="02040503050406030204" pitchFamily="18" charset="0"/>
                      </a:rPr>
                      <m:t>=</m:t>
                    </m:r>
                    <m:rad>
                      <m:radPr>
                        <m:degHide m:val="on"/>
                        <m:ctrlPr>
                          <a:rPr lang="en-US" altLang="en-US" sz="2800" b="0" i="1" smtClean="0">
                            <a:latin typeface="Cambria Math" panose="02040503050406030204" pitchFamily="18" charset="0"/>
                          </a:rPr>
                        </m:ctrlPr>
                      </m:radPr>
                      <m:deg/>
                      <m:e>
                        <m:sSubSup>
                          <m:sSubSupPr>
                            <m:ctrlPr>
                              <a:rPr lang="en-US" altLang="en-US" sz="2800" b="0" i="1" smtClean="0">
                                <a:latin typeface="Cambria Math" panose="02040503050406030204" pitchFamily="18" charset="0"/>
                              </a:rPr>
                            </m:ctrlPr>
                          </m:sSubSupPr>
                          <m:e>
                            <m:r>
                              <a:rPr lang="en-US" altLang="en-US" sz="2800" b="0" i="1" smtClean="0">
                                <a:latin typeface="Cambria Math" panose="02040503050406030204" pitchFamily="18" charset="0"/>
                              </a:rPr>
                              <m:t>𝑒</m:t>
                            </m:r>
                          </m:e>
                          <m:sub>
                            <m:r>
                              <a:rPr lang="en-US" altLang="en-US" sz="2800" b="0" i="1" smtClean="0">
                                <a:latin typeface="Cambria Math" panose="02040503050406030204" pitchFamily="18" charset="0"/>
                              </a:rPr>
                              <m:t>1</m:t>
                            </m:r>
                          </m:sub>
                          <m:sup>
                            <m:r>
                              <a:rPr lang="en-US" altLang="en-US" sz="2800" b="0" i="1" smtClean="0">
                                <a:latin typeface="Cambria Math" panose="02040503050406030204" pitchFamily="18" charset="0"/>
                              </a:rPr>
                              <m:t>2</m:t>
                            </m:r>
                          </m:sup>
                        </m:sSubSup>
                        <m:r>
                          <a:rPr lang="en-US" altLang="en-US" sz="2800" b="0" i="1" smtClean="0">
                            <a:latin typeface="Cambria Math" panose="02040503050406030204" pitchFamily="18" charset="0"/>
                          </a:rPr>
                          <m:t>+</m:t>
                        </m:r>
                        <m:sSubSup>
                          <m:sSubSupPr>
                            <m:ctrlPr>
                              <a:rPr lang="en-US" altLang="en-US" sz="2800" i="1">
                                <a:latin typeface="Cambria Math" panose="02040503050406030204" pitchFamily="18" charset="0"/>
                              </a:rPr>
                            </m:ctrlPr>
                          </m:sSubSupPr>
                          <m:e>
                            <m:r>
                              <a:rPr lang="en-US" altLang="en-US" sz="2800" b="0" i="1" smtClean="0">
                                <a:latin typeface="Cambria Math" panose="02040503050406030204" pitchFamily="18" charset="0"/>
                              </a:rPr>
                              <m:t>𝑒</m:t>
                            </m:r>
                          </m:e>
                          <m:sub>
                            <m:r>
                              <a:rPr lang="en-US" altLang="en-US" sz="2800" b="0" i="1" smtClean="0">
                                <a:latin typeface="Cambria Math" panose="02040503050406030204" pitchFamily="18" charset="0"/>
                              </a:rPr>
                              <m:t>2</m:t>
                            </m:r>
                          </m:sub>
                          <m:sup>
                            <m:r>
                              <a:rPr lang="en-US" altLang="en-US" sz="2800" b="0" i="1" smtClean="0">
                                <a:latin typeface="Cambria Math" panose="02040503050406030204" pitchFamily="18" charset="0"/>
                              </a:rPr>
                              <m:t>2</m:t>
                            </m:r>
                          </m:sup>
                        </m:sSubSup>
                      </m:e>
                    </m:rad>
                  </m:oMath>
                </a14:m>
                <a:endParaRPr lang="en-US" altLang="en-US" sz="2800" dirty="0" smtClean="0"/>
              </a:p>
              <a:p>
                <a:pPr>
                  <a:lnSpc>
                    <a:spcPct val="90000"/>
                  </a:lnSpc>
                  <a:buFontTx/>
                  <a:buNone/>
                </a:pPr>
                <a:endParaRPr lang="en-US" altLang="en-US" sz="2800" dirty="0"/>
              </a:p>
              <a:p>
                <a:pPr>
                  <a:lnSpc>
                    <a:spcPct val="90000"/>
                  </a:lnSpc>
                  <a:buFontTx/>
                  <a:buNone/>
                </a:pPr>
                <a14:m>
                  <m:oMathPara xmlns:m="http://schemas.openxmlformats.org/officeDocument/2006/math">
                    <m:oMathParaPr>
                      <m:jc m:val="left"/>
                    </m:oMathParaPr>
                    <m:oMath xmlns:m="http://schemas.openxmlformats.org/officeDocument/2006/math">
                      <m:r>
                        <a:rPr lang="en-US" altLang="en-US" sz="2800" i="1">
                          <a:latin typeface="Cambria Math" panose="02040503050406030204" pitchFamily="18" charset="0"/>
                        </a:rPr>
                        <m:t>𝑒</m:t>
                      </m:r>
                      <m:r>
                        <a:rPr lang="en-US" altLang="en-US" sz="2800" i="1">
                          <a:latin typeface="Cambria Math" panose="02040503050406030204" pitchFamily="18" charset="0"/>
                        </a:rPr>
                        <m:t>=</m:t>
                      </m:r>
                      <m:rad>
                        <m:radPr>
                          <m:degHide m:val="on"/>
                          <m:ctrlPr>
                            <a:rPr lang="en-US" altLang="en-US" sz="2800" i="1">
                              <a:latin typeface="Cambria Math" panose="02040503050406030204" pitchFamily="18" charset="0"/>
                            </a:rPr>
                          </m:ctrlPr>
                        </m:radPr>
                        <m:deg/>
                        <m:e>
                          <m:sSubSup>
                            <m:sSubSupPr>
                              <m:ctrlPr>
                                <a:rPr lang="en-US" altLang="en-US" sz="2800" i="1">
                                  <a:latin typeface="Cambria Math" panose="02040503050406030204" pitchFamily="18" charset="0"/>
                                </a:rPr>
                              </m:ctrlPr>
                            </m:sSubSupPr>
                            <m:e>
                              <m:r>
                                <a:rPr lang="en-US" altLang="en-US" sz="2800" i="1">
                                  <a:latin typeface="Cambria Math" panose="02040503050406030204" pitchFamily="18" charset="0"/>
                                </a:rPr>
                                <m:t>𝑒</m:t>
                              </m:r>
                            </m:e>
                            <m:sub>
                              <m:r>
                                <a:rPr lang="en-US" altLang="en-US" sz="2800" i="1">
                                  <a:latin typeface="Cambria Math" panose="02040503050406030204" pitchFamily="18" charset="0"/>
                                </a:rPr>
                                <m:t>1</m:t>
                              </m:r>
                            </m:sub>
                            <m:sup>
                              <m:r>
                                <a:rPr lang="en-US" altLang="en-US" sz="2800" i="1">
                                  <a:latin typeface="Cambria Math" panose="02040503050406030204" pitchFamily="18" charset="0"/>
                                </a:rPr>
                                <m:t>2</m:t>
                              </m:r>
                            </m:sup>
                          </m:sSubSup>
                          <m:r>
                            <a:rPr lang="en-US" altLang="en-US" sz="2800" i="1">
                              <a:latin typeface="Cambria Math" panose="02040503050406030204" pitchFamily="18" charset="0"/>
                            </a:rPr>
                            <m:t>+</m:t>
                          </m:r>
                          <m:sSubSup>
                            <m:sSubSupPr>
                              <m:ctrlPr>
                                <a:rPr lang="en-US" altLang="en-US" sz="2800" i="1">
                                  <a:latin typeface="Cambria Math" panose="02040503050406030204" pitchFamily="18" charset="0"/>
                                </a:rPr>
                              </m:ctrlPr>
                            </m:sSubSupPr>
                            <m:e>
                              <m:r>
                                <a:rPr lang="en-US" altLang="en-US" sz="2800" i="1">
                                  <a:latin typeface="Cambria Math" panose="02040503050406030204" pitchFamily="18" charset="0"/>
                                </a:rPr>
                                <m:t>𝑒</m:t>
                              </m:r>
                            </m:e>
                            <m:sub>
                              <m:r>
                                <a:rPr lang="en-US" altLang="en-US" sz="2800" i="1">
                                  <a:latin typeface="Cambria Math" panose="02040503050406030204" pitchFamily="18" charset="0"/>
                                </a:rPr>
                                <m:t>2</m:t>
                              </m:r>
                            </m:sub>
                            <m:sup>
                              <m:r>
                                <a:rPr lang="en-US" altLang="en-US" sz="2800" i="1">
                                  <a:latin typeface="Cambria Math" panose="02040503050406030204" pitchFamily="18" charset="0"/>
                                </a:rPr>
                                <m:t>2</m:t>
                              </m:r>
                            </m:sup>
                          </m:sSubSup>
                          <m:r>
                            <a:rPr lang="en-US" altLang="en-US" sz="2800" b="0" i="1" smtClean="0">
                              <a:latin typeface="Cambria Math" panose="02040503050406030204" pitchFamily="18" charset="0"/>
                            </a:rPr>
                            <m:t>+</m:t>
                          </m:r>
                          <m:sSubSup>
                            <m:sSubSupPr>
                              <m:ctrlPr>
                                <a:rPr lang="en-US" altLang="en-US" sz="2800" i="1">
                                  <a:latin typeface="Cambria Math" panose="02040503050406030204" pitchFamily="18" charset="0"/>
                                </a:rPr>
                              </m:ctrlPr>
                            </m:sSubSupPr>
                            <m:e>
                              <m:r>
                                <a:rPr lang="en-US" altLang="en-US" sz="2800" i="1">
                                  <a:latin typeface="Cambria Math" panose="02040503050406030204" pitchFamily="18" charset="0"/>
                                </a:rPr>
                                <m:t>𝑒</m:t>
                              </m:r>
                            </m:e>
                            <m:sub>
                              <m:r>
                                <a:rPr lang="en-US" altLang="en-US" sz="2800" b="0" i="1" smtClean="0">
                                  <a:latin typeface="Cambria Math" panose="02040503050406030204" pitchFamily="18" charset="0"/>
                                </a:rPr>
                                <m:t>3</m:t>
                              </m:r>
                            </m:sub>
                            <m:sup>
                              <m:r>
                                <a:rPr lang="en-US" altLang="en-US" sz="2800" i="1">
                                  <a:latin typeface="Cambria Math" panose="02040503050406030204" pitchFamily="18" charset="0"/>
                                </a:rPr>
                                <m:t>2</m:t>
                              </m:r>
                            </m:sup>
                          </m:sSubSup>
                        </m:e>
                      </m:rad>
                    </m:oMath>
                  </m:oMathPara>
                </a14:m>
                <a:endParaRPr lang="en-US" altLang="en-US" sz="2800" dirty="0"/>
              </a:p>
              <a:p>
                <a:pPr algn="just">
                  <a:lnSpc>
                    <a:spcPct val="90000"/>
                  </a:lnSpc>
                  <a:buFontTx/>
                  <a:buNone/>
                </a:pPr>
                <a:endParaRPr lang="en-US" altLang="en-US" sz="2800" dirty="0"/>
              </a:p>
              <a:p>
                <a:pPr algn="just">
                  <a:lnSpc>
                    <a:spcPct val="90000"/>
                  </a:lnSpc>
                  <a:buFontTx/>
                  <a:buNone/>
                </a:pPr>
                <a:r>
                  <a:rPr lang="en-US" altLang="en-US" sz="2800" dirty="0"/>
                  <a:t>			</a:t>
                </a:r>
              </a:p>
            </p:txBody>
          </p:sp>
        </mc:Choice>
        <mc:Fallback xmlns="">
          <p:sp>
            <p:nvSpPr>
              <p:cNvPr id="266243" name="Rectangle 3"/>
              <p:cNvSpPr>
                <a:spLocks noGrp="1" noRot="1" noChangeAspect="1" noMove="1" noResize="1" noEditPoints="1" noAdjustHandles="1" noChangeArrowheads="1" noChangeShapeType="1" noTextEdit="1"/>
              </p:cNvSpPr>
              <p:nvPr>
                <p:ph idx="1"/>
              </p:nvPr>
            </p:nvSpPr>
            <p:spPr>
              <a:xfrm>
                <a:off x="762000" y="1295400"/>
                <a:ext cx="7772400" cy="3810000"/>
              </a:xfrm>
              <a:blipFill rotWithShape="0">
                <a:blip r:embed="rId2"/>
                <a:stretch>
                  <a:fillRect l="-1569" t="-2720"/>
                </a:stretch>
              </a:blipFill>
            </p:spPr>
            <p:txBody>
              <a:bodyPr/>
              <a:lstStyle/>
              <a:p>
                <a:r>
                  <a:rPr lang="en-US">
                    <a:noFill/>
                  </a:rPr>
                  <a:t> </a:t>
                </a:r>
              </a:p>
            </p:txBody>
          </p:sp>
        </mc:Fallback>
      </mc:AlternateContent>
      <p:sp>
        <p:nvSpPr>
          <p:cNvPr id="266245" name="Rectangle 5"/>
          <p:cNvSpPr>
            <a:spLocks noChangeArrowheads="1"/>
          </p:cNvSpPr>
          <p:nvPr/>
        </p:nvSpPr>
        <p:spPr bwMode="auto">
          <a:xfrm>
            <a:off x="4114800" y="3271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 name="Rectangle 4"/>
          <p:cNvSpPr/>
          <p:nvPr/>
        </p:nvSpPr>
        <p:spPr>
          <a:xfrm>
            <a:off x="6248400" y="2362200"/>
            <a:ext cx="1241878" cy="461665"/>
          </a:xfrm>
          <a:prstGeom prst="rect">
            <a:avLst/>
          </a:prstGeom>
        </p:spPr>
        <p:txBody>
          <a:bodyPr wrap="none">
            <a:spAutoFit/>
          </a:bodyPr>
          <a:lstStyle/>
          <a:p>
            <a:pPr algn="just">
              <a:buFontTx/>
              <a:buNone/>
            </a:pPr>
            <a:r>
              <a:rPr lang="en-US" altLang="en-US" dirty="0">
                <a:solidFill>
                  <a:srgbClr val="C00000"/>
                </a:solidFill>
                <a:latin typeface="Calibri" panose="020F0502020204030204" pitchFamily="34" charset="0"/>
                <a:cs typeface="Calibri" panose="020F0502020204030204" pitchFamily="34" charset="0"/>
              </a:rPr>
              <a:t>Example</a:t>
            </a:r>
          </a:p>
        </p:txBody>
      </p:sp>
      <mc:AlternateContent xmlns:mc="http://schemas.openxmlformats.org/markup-compatibility/2006" xmlns:a14="http://schemas.microsoft.com/office/drawing/2010/main">
        <mc:Choice Requires="a14">
          <p:sp>
            <p:nvSpPr>
              <p:cNvPr id="6" name="Rectangle 5"/>
              <p:cNvSpPr/>
              <p:nvPr/>
            </p:nvSpPr>
            <p:spPr>
              <a:xfrm>
                <a:off x="4572000" y="2823865"/>
                <a:ext cx="4368800" cy="3786036"/>
              </a:xfrm>
              <a:prstGeom prst="rect">
                <a:avLst/>
              </a:prstGeom>
            </p:spPr>
            <p:txBody>
              <a:bodyPr wrap="square">
                <a:spAutoFit/>
              </a:bodyPr>
              <a:lstStyle/>
              <a:p>
                <a:r>
                  <a:rPr lang="en-US" sz="1600" b="1" dirty="0" smtClean="0">
                    <a:latin typeface="Calibri" panose="020F0502020204030204" pitchFamily="34" charset="0"/>
                    <a:cs typeface="Calibri" panose="020F0502020204030204" pitchFamily="34" charset="0"/>
                  </a:rPr>
                  <a:t>In a titration, the initial reading on the burette is 28.51 mL and the ﬁnal reading is 35.67 mL, both with an uncertainty of ±0.02 </a:t>
                </a:r>
                <a:r>
                  <a:rPr lang="en-US" sz="1600" b="1" dirty="0" err="1">
                    <a:latin typeface="Calibri" panose="020F0502020204030204" pitchFamily="34" charset="0"/>
                    <a:cs typeface="Calibri" panose="020F0502020204030204" pitchFamily="34" charset="0"/>
                  </a:rPr>
                  <a:t>mL.</a:t>
                </a:r>
                <a:r>
                  <a:rPr lang="en-US" sz="1600" b="1" dirty="0">
                    <a:latin typeface="Calibri" panose="020F0502020204030204" pitchFamily="34" charset="0"/>
                    <a:cs typeface="Calibri" panose="020F0502020204030204" pitchFamily="34" charset="0"/>
                  </a:rPr>
                  <a:t> What </a:t>
                </a:r>
                <a:r>
                  <a:rPr lang="en-US" sz="1600" b="1" dirty="0" smtClean="0">
                    <a:latin typeface="Calibri" panose="020F0502020204030204" pitchFamily="34" charset="0"/>
                    <a:cs typeface="Calibri" panose="020F0502020204030204" pitchFamily="34" charset="0"/>
                  </a:rPr>
                  <a:t>is the final volume of titrant used including </a:t>
                </a:r>
                <a:r>
                  <a:rPr lang="en-US" sz="1600" b="1" dirty="0">
                    <a:latin typeface="Calibri" panose="020F0502020204030204" pitchFamily="34" charset="0"/>
                    <a:cs typeface="Calibri" panose="020F0502020204030204" pitchFamily="34" charset="0"/>
                  </a:rPr>
                  <a:t>the </a:t>
                </a:r>
                <a:r>
                  <a:rPr lang="en-US" sz="1600" b="1" dirty="0" smtClean="0">
                    <a:latin typeface="Calibri" panose="020F0502020204030204" pitchFamily="34" charset="0"/>
                    <a:cs typeface="Calibri" panose="020F0502020204030204" pitchFamily="34" charset="0"/>
                  </a:rPr>
                  <a:t>error?</a:t>
                </a:r>
              </a:p>
              <a:p>
                <a:endParaRPr lang="en-US" sz="1600" b="1" dirty="0">
                  <a:latin typeface="Calibri" panose="020F0502020204030204" pitchFamily="34" charset="0"/>
                  <a:cs typeface="Calibri" panose="020F0502020204030204" pitchFamily="34" charset="0"/>
                </a:endParaRPr>
              </a:p>
              <a:p>
                <a:r>
                  <a:rPr lang="en-US" sz="1600" b="1" dirty="0" smtClean="0">
                    <a:solidFill>
                      <a:srgbClr val="C00000"/>
                    </a:solidFill>
                    <a:latin typeface="Calibri" panose="020F0502020204030204" pitchFamily="34" charset="0"/>
                    <a:cs typeface="Calibri" panose="020F0502020204030204" pitchFamily="34" charset="0"/>
                  </a:rPr>
                  <a:t>Final volume - initial volume = volume delivered</a:t>
                </a:r>
              </a:p>
              <a:p>
                <a:r>
                  <a:rPr lang="en-US" sz="1600" b="1" dirty="0" smtClean="0">
                    <a:solidFill>
                      <a:srgbClr val="C00000"/>
                    </a:solidFill>
                    <a:latin typeface="Calibri" panose="020F0502020204030204" pitchFamily="34" charset="0"/>
                    <a:cs typeface="Calibri" panose="020F0502020204030204" pitchFamily="34" charset="0"/>
                  </a:rPr>
                  <a:t>35.67 mL – 28.51 mL = 7.16 ± ? mL</a:t>
                </a:r>
              </a:p>
              <a:p>
                <a:endParaRPr lang="en-US" sz="1600" b="1" dirty="0" smtClean="0">
                  <a:solidFill>
                    <a:srgbClr val="C00000"/>
                  </a:solidFill>
                  <a:latin typeface="Calibri" panose="020F0502020204030204" pitchFamily="34" charset="0"/>
                  <a:cs typeface="Calibri" panose="020F0502020204030204" pitchFamily="34" charset="0"/>
                </a:endParaRPr>
              </a:p>
              <a:p>
                <a14:m>
                  <m:oMath xmlns:m="http://schemas.openxmlformats.org/officeDocument/2006/math">
                    <m:r>
                      <a:rPr lang="en-US" altLang="en-US" sz="1600" b="1" i="1">
                        <a:latin typeface="Cambria Math" panose="02040503050406030204" pitchFamily="18" charset="0"/>
                      </a:rPr>
                      <m:t> </m:t>
                    </m:r>
                    <m:r>
                      <a:rPr lang="en-US" altLang="en-US" sz="1600" b="1" i="1" smtClean="0">
                        <a:solidFill>
                          <a:srgbClr val="C00000"/>
                        </a:solidFill>
                        <a:latin typeface="Cambria Math" panose="02040503050406030204" pitchFamily="18" charset="0"/>
                      </a:rPr>
                      <m:t>𝒆</m:t>
                    </m:r>
                    <m:r>
                      <a:rPr lang="en-US" altLang="en-US" sz="1600" b="1" i="1" smtClean="0">
                        <a:solidFill>
                          <a:srgbClr val="C00000"/>
                        </a:solidFill>
                        <a:latin typeface="Cambria Math" panose="02040503050406030204" pitchFamily="18" charset="0"/>
                      </a:rPr>
                      <m:t>=</m:t>
                    </m:r>
                    <m:rad>
                      <m:radPr>
                        <m:degHide m:val="on"/>
                        <m:ctrlPr>
                          <a:rPr lang="en-US" altLang="en-US" sz="1600" b="1" i="1">
                            <a:solidFill>
                              <a:srgbClr val="C00000"/>
                            </a:solidFill>
                            <a:latin typeface="Cambria Math" panose="02040503050406030204" pitchFamily="18" charset="0"/>
                          </a:rPr>
                        </m:ctrlPr>
                      </m:radPr>
                      <m:deg/>
                      <m:e>
                        <m:sSup>
                          <m:sSupPr>
                            <m:ctrlPr>
                              <a:rPr lang="en-US" altLang="en-US" sz="1600" b="1" i="1" smtClean="0">
                                <a:solidFill>
                                  <a:srgbClr val="C00000"/>
                                </a:solidFill>
                                <a:latin typeface="Cambria Math" panose="02040503050406030204" pitchFamily="18" charset="0"/>
                              </a:rPr>
                            </m:ctrlPr>
                          </m:sSupPr>
                          <m:e>
                            <m:r>
                              <a:rPr lang="en-US" altLang="en-US" sz="1600" b="1" i="1" smtClean="0">
                                <a:solidFill>
                                  <a:srgbClr val="C00000"/>
                                </a:solidFill>
                                <a:latin typeface="Cambria Math" panose="02040503050406030204" pitchFamily="18" charset="0"/>
                              </a:rPr>
                              <m:t>𝟎</m:t>
                            </m:r>
                            <m:r>
                              <a:rPr lang="en-US" altLang="en-US" sz="1600" b="1" i="1" smtClean="0">
                                <a:solidFill>
                                  <a:srgbClr val="C00000"/>
                                </a:solidFill>
                                <a:latin typeface="Cambria Math" panose="02040503050406030204" pitchFamily="18" charset="0"/>
                              </a:rPr>
                              <m:t>.</m:t>
                            </m:r>
                            <m:r>
                              <a:rPr lang="en-US" altLang="en-US" sz="1600" b="1" i="1" smtClean="0">
                                <a:solidFill>
                                  <a:srgbClr val="C00000"/>
                                </a:solidFill>
                                <a:latin typeface="Cambria Math" panose="02040503050406030204" pitchFamily="18" charset="0"/>
                              </a:rPr>
                              <m:t>𝟎𝟐</m:t>
                            </m:r>
                          </m:e>
                          <m:sup>
                            <m:r>
                              <a:rPr lang="en-US" altLang="en-US" sz="1600" b="1" i="1" smtClean="0">
                                <a:solidFill>
                                  <a:srgbClr val="C00000"/>
                                </a:solidFill>
                                <a:latin typeface="Cambria Math" panose="02040503050406030204" pitchFamily="18" charset="0"/>
                              </a:rPr>
                              <m:t>𝟐</m:t>
                            </m:r>
                          </m:sup>
                        </m:sSup>
                        <m:r>
                          <a:rPr lang="en-US" altLang="en-US" sz="1600" b="1" i="1">
                            <a:solidFill>
                              <a:srgbClr val="C00000"/>
                            </a:solidFill>
                            <a:latin typeface="Cambria Math" panose="02040503050406030204" pitchFamily="18" charset="0"/>
                          </a:rPr>
                          <m:t>+</m:t>
                        </m:r>
                        <m:sSup>
                          <m:sSupPr>
                            <m:ctrlPr>
                              <a:rPr lang="en-US" altLang="en-US" sz="1600" b="1" i="1" smtClean="0">
                                <a:solidFill>
                                  <a:srgbClr val="C00000"/>
                                </a:solidFill>
                                <a:latin typeface="Cambria Math" panose="02040503050406030204" pitchFamily="18" charset="0"/>
                              </a:rPr>
                            </m:ctrlPr>
                          </m:sSupPr>
                          <m:e>
                            <m:r>
                              <a:rPr lang="en-US" altLang="en-US" sz="1600" b="1" i="1" smtClean="0">
                                <a:solidFill>
                                  <a:srgbClr val="C00000"/>
                                </a:solidFill>
                                <a:latin typeface="Cambria Math" panose="02040503050406030204" pitchFamily="18" charset="0"/>
                              </a:rPr>
                              <m:t>𝟎</m:t>
                            </m:r>
                            <m:r>
                              <a:rPr lang="en-US" altLang="en-US" sz="1600" b="1" i="1" smtClean="0">
                                <a:solidFill>
                                  <a:srgbClr val="C00000"/>
                                </a:solidFill>
                                <a:latin typeface="Cambria Math" panose="02040503050406030204" pitchFamily="18" charset="0"/>
                              </a:rPr>
                              <m:t>.</m:t>
                            </m:r>
                            <m:r>
                              <a:rPr lang="en-US" altLang="en-US" sz="1600" b="1" i="1" smtClean="0">
                                <a:solidFill>
                                  <a:srgbClr val="C00000"/>
                                </a:solidFill>
                                <a:latin typeface="Cambria Math" panose="02040503050406030204" pitchFamily="18" charset="0"/>
                              </a:rPr>
                              <m:t>𝟎𝟐</m:t>
                            </m:r>
                          </m:e>
                          <m:sup>
                            <m:r>
                              <a:rPr lang="en-US" altLang="en-US" sz="1600" b="1" i="1" smtClean="0">
                                <a:solidFill>
                                  <a:srgbClr val="C00000"/>
                                </a:solidFill>
                                <a:latin typeface="Cambria Math" panose="02040503050406030204" pitchFamily="18" charset="0"/>
                              </a:rPr>
                              <m:t>𝟐</m:t>
                            </m:r>
                          </m:sup>
                        </m:sSup>
                      </m:e>
                    </m:rad>
                  </m:oMath>
                </a14:m>
                <a:r>
                  <a:rPr lang="en-US" sz="1600" b="1" dirty="0" smtClean="0">
                    <a:solidFill>
                      <a:srgbClr val="C00000"/>
                    </a:solidFill>
                    <a:latin typeface="Calibri" panose="020F0502020204030204" pitchFamily="34" charset="0"/>
                    <a:cs typeface="Calibri" panose="020F0502020204030204" pitchFamily="34" charset="0"/>
                  </a:rPr>
                  <a:t> = 0.028…..mL</a:t>
                </a:r>
              </a:p>
              <a:p>
                <a:endParaRPr lang="en-US" sz="1600" b="1" dirty="0" smtClean="0">
                  <a:solidFill>
                    <a:srgbClr val="C00000"/>
                  </a:solidFill>
                  <a:latin typeface="Calibri" panose="020F0502020204030204" pitchFamily="34" charset="0"/>
                  <a:cs typeface="Calibri" panose="020F0502020204030204" pitchFamily="34" charset="0"/>
                </a:endParaRPr>
              </a:p>
              <a:p>
                <a:r>
                  <a:rPr lang="en-US" sz="1600" b="1" dirty="0" smtClean="0">
                    <a:solidFill>
                      <a:srgbClr val="C00000"/>
                    </a:solidFill>
                    <a:latin typeface="Calibri" panose="020F0502020204030204" pitchFamily="34" charset="0"/>
                    <a:cs typeface="Calibri" panose="020F0502020204030204" pitchFamily="34" charset="0"/>
                  </a:rPr>
                  <a:t>Applying the real rule of sig. figs.</a:t>
                </a:r>
              </a:p>
              <a:p>
                <a:endParaRPr lang="en-US" sz="1600" b="1" dirty="0" smtClean="0">
                  <a:solidFill>
                    <a:srgbClr val="C00000"/>
                  </a:solidFill>
                  <a:latin typeface="Calibri" panose="020F0502020204030204" pitchFamily="34" charset="0"/>
                  <a:cs typeface="Calibri" panose="020F0502020204030204" pitchFamily="34" charset="0"/>
                </a:endParaRPr>
              </a:p>
              <a:p>
                <a:r>
                  <a:rPr lang="en-US" sz="1600" b="1" dirty="0" smtClean="0">
                    <a:solidFill>
                      <a:srgbClr val="C00000"/>
                    </a:solidFill>
                    <a:latin typeface="Calibri" panose="020F0502020204030204" pitchFamily="34" charset="0"/>
                    <a:cs typeface="Calibri" panose="020F0502020204030204" pitchFamily="34" charset="0"/>
                  </a:rPr>
                  <a:t>The final volume (with error) is: </a:t>
                </a:r>
                <a:r>
                  <a:rPr lang="en-US" sz="1600" b="1" dirty="0" smtClean="0">
                    <a:latin typeface="Calibri" panose="020F0502020204030204" pitchFamily="34" charset="0"/>
                    <a:cs typeface="Calibri" panose="020F0502020204030204" pitchFamily="34" charset="0"/>
                  </a:rPr>
                  <a:t>7.16</a:t>
                </a:r>
                <a:r>
                  <a:rPr lang="en-US" sz="1600" b="1" dirty="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 0.03 mL</a:t>
                </a:r>
              </a:p>
              <a:p>
                <a:endParaRPr lang="en-US" sz="1400" dirty="0" smtClean="0">
                  <a:solidFill>
                    <a:srgbClr val="C00000"/>
                  </a:solidFill>
                  <a:latin typeface="Calibri" panose="020F0502020204030204" pitchFamily="34" charset="0"/>
                  <a:cs typeface="Calibri" panose="020F0502020204030204" pitchFamily="34" charset="0"/>
                </a:endParaRPr>
              </a:p>
              <a:p>
                <a:endParaRPr lang="en-US" sz="1400" dirty="0">
                  <a:solidFill>
                    <a:srgbClr val="C00000"/>
                  </a:solidFill>
                  <a:latin typeface="Calibri" panose="020F0502020204030204" pitchFamily="34" charset="0"/>
                  <a:cs typeface="Calibri" panose="020F050202020403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572000" y="2823865"/>
                <a:ext cx="4368800" cy="3786036"/>
              </a:xfrm>
              <a:prstGeom prst="rect">
                <a:avLst/>
              </a:prstGeom>
              <a:blipFill rotWithShape="0">
                <a:blip r:embed="rId3"/>
                <a:stretch>
                  <a:fillRect l="-697" t="-483" r="-125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anim calcmode="lin" valueType="num">
                                      <p:cBhvr additive="base">
                                        <p:cTn id="7" dur="500" fill="hold"/>
                                        <p:tgtEl>
                                          <p:spTgt spid="2662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66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6243">
                                            <p:txEl>
                                              <p:pRg st="1" end="1"/>
                                            </p:txEl>
                                          </p:spTgt>
                                        </p:tgtEl>
                                        <p:attrNameLst>
                                          <p:attrName>style.visibility</p:attrName>
                                        </p:attrNameLst>
                                      </p:cBhvr>
                                      <p:to>
                                        <p:strVal val="visible"/>
                                      </p:to>
                                    </p:set>
                                    <p:anim calcmode="lin" valueType="num">
                                      <p:cBhvr additive="base">
                                        <p:cTn id="13" dur="500" fill="hold"/>
                                        <p:tgtEl>
                                          <p:spTgt spid="26624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66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66243">
                                            <p:txEl>
                                              <p:pRg st="3" end="3"/>
                                            </p:txEl>
                                          </p:spTgt>
                                        </p:tgtEl>
                                        <p:attrNameLst>
                                          <p:attrName>style.visibility</p:attrName>
                                        </p:attrNameLst>
                                      </p:cBhvr>
                                      <p:to>
                                        <p:strVal val="visible"/>
                                      </p:to>
                                    </p:set>
                                    <p:anim calcmode="lin" valueType="num">
                                      <p:cBhvr additive="base">
                                        <p:cTn id="19" dur="500" fill="hold"/>
                                        <p:tgtEl>
                                          <p:spTgt spid="26624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66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66243">
                                            <p:txEl>
                                              <p:pRg st="5" end="5"/>
                                            </p:txEl>
                                          </p:spTgt>
                                        </p:tgtEl>
                                        <p:attrNameLst>
                                          <p:attrName>style.visibility</p:attrName>
                                        </p:attrNameLst>
                                      </p:cBhvr>
                                      <p:to>
                                        <p:strVal val="visible"/>
                                      </p:to>
                                    </p:set>
                                    <p:anim calcmode="lin" valueType="num">
                                      <p:cBhvr additive="base">
                                        <p:cTn id="25" dur="500" fill="hold"/>
                                        <p:tgtEl>
                                          <p:spTgt spid="266243">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6624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66243">
                                            <p:txEl>
                                              <p:pRg st="7" end="7"/>
                                            </p:txEl>
                                          </p:spTgt>
                                        </p:tgtEl>
                                        <p:attrNameLst>
                                          <p:attrName>style.visibility</p:attrName>
                                        </p:attrNameLst>
                                      </p:cBhvr>
                                      <p:to>
                                        <p:strVal val="visible"/>
                                      </p:to>
                                    </p:set>
                                    <p:anim calcmode="lin" valueType="num">
                                      <p:cBhvr additive="base">
                                        <p:cTn id="31" dur="500" fill="hold"/>
                                        <p:tgtEl>
                                          <p:spTgt spid="266243">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624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uiExpand="1" build="p" autoUpdateAnimBg="0"/>
      <p:bldP spid="5" grpId="0"/>
      <p:bldP spid="6"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685800" y="14764"/>
            <a:ext cx="7772400" cy="1143000"/>
          </a:xfrm>
        </p:spPr>
        <p:txBody>
          <a:bodyPr/>
          <a:lstStyle/>
          <a:p>
            <a:r>
              <a:rPr lang="en-US" altLang="en-US" sz="4000" b="1" dirty="0">
                <a:latin typeface="Calibri" panose="020F0502020204030204" pitchFamily="34" charset="0"/>
                <a:cs typeface="Calibri" panose="020F0502020204030204" pitchFamily="34" charset="0"/>
              </a:rPr>
              <a:t>Propagation of Error</a:t>
            </a:r>
          </a:p>
        </p:txBody>
      </p:sp>
      <mc:AlternateContent xmlns:mc="http://schemas.openxmlformats.org/markup-compatibility/2006" xmlns:a14="http://schemas.microsoft.com/office/drawing/2010/main">
        <mc:Choice Requires="a14">
          <p:sp>
            <p:nvSpPr>
              <p:cNvPr id="267267" name="Rectangle 3"/>
              <p:cNvSpPr>
                <a:spLocks noGrp="1" noChangeArrowheads="1"/>
              </p:cNvSpPr>
              <p:nvPr>
                <p:ph idx="1"/>
              </p:nvPr>
            </p:nvSpPr>
            <p:spPr>
              <a:xfrm>
                <a:off x="457200" y="1066800"/>
                <a:ext cx="7772400" cy="4114800"/>
              </a:xfrm>
            </p:spPr>
            <p:txBody>
              <a:bodyPr/>
              <a:lstStyle/>
              <a:p>
                <a:pPr algn="just">
                  <a:buFontTx/>
                  <a:buNone/>
                </a:pPr>
                <a:r>
                  <a:rPr lang="en-US" altLang="en-US" sz="2800" dirty="0">
                    <a:solidFill>
                      <a:srgbClr val="C00000"/>
                    </a:solidFill>
                    <a:latin typeface="Calibri" panose="020F0502020204030204" pitchFamily="34" charset="0"/>
                    <a:cs typeface="Calibri" panose="020F0502020204030204" pitchFamily="34" charset="0"/>
                  </a:rPr>
                  <a:t>Multiplication and Division</a:t>
                </a:r>
              </a:p>
              <a:p>
                <a:pPr algn="just">
                  <a:buFontTx/>
                  <a:buNone/>
                </a:pPr>
                <a:endParaRPr lang="en-US" altLang="en-US" dirty="0"/>
              </a:p>
              <a:p>
                <a:pPr algn="just">
                  <a:buFontTx/>
                  <a:buNone/>
                </a:pPr>
                <a:endParaRPr lang="en-US" altLang="en-US" dirty="0" smtClean="0"/>
              </a:p>
              <a:p>
                <a:pPr algn="just">
                  <a:buFontTx/>
                  <a:buNone/>
                </a:pPr>
                <a:r>
                  <a:rPr lang="en-US" altLang="en-US" sz="2400" dirty="0" smtClean="0">
                    <a:solidFill>
                      <a:srgbClr val="C00000"/>
                    </a:solidFill>
                    <a:latin typeface="Calibri" panose="020F0502020204030204" pitchFamily="34" charset="0"/>
                    <a:cs typeface="Calibri" panose="020F0502020204030204" pitchFamily="34" charset="0"/>
                  </a:rPr>
                  <a:t>or</a:t>
                </a:r>
                <a:endParaRPr lang="en-US" altLang="en-US" sz="2400" dirty="0">
                  <a:solidFill>
                    <a:srgbClr val="C00000"/>
                  </a:solidFill>
                  <a:latin typeface="Calibri" panose="020F0502020204030204" pitchFamily="34" charset="0"/>
                  <a:cs typeface="Calibri" panose="020F0502020204030204" pitchFamily="34" charset="0"/>
                </a:endParaRPr>
              </a:p>
              <a:p>
                <a:pPr algn="just">
                  <a:buFontTx/>
                  <a:buNone/>
                </a:pPr>
                <a:endParaRPr lang="en-US" altLang="en-US" dirty="0"/>
              </a:p>
              <a:p>
                <a:pPr algn="just">
                  <a:buFontTx/>
                  <a:buNone/>
                </a:pPr>
                <a:r>
                  <a:rPr lang="en-US" altLang="en-US" dirty="0"/>
                  <a:t>	</a:t>
                </a:r>
              </a:p>
              <a:p>
                <a:pPr algn="just">
                  <a:lnSpc>
                    <a:spcPct val="90000"/>
                  </a:lnSpc>
                  <a:buFontTx/>
                  <a:buNone/>
                </a:pPr>
                <a:endParaRPr lang="en-US" altLang="en-US" sz="2800" dirty="0" smtClean="0"/>
              </a:p>
              <a:p>
                <a:pPr algn="just">
                  <a:lnSpc>
                    <a:spcPct val="90000"/>
                  </a:lnSpc>
                  <a:buFontTx/>
                  <a:buNone/>
                </a:pPr>
                <a:r>
                  <a:rPr lang="en-US" altLang="en-US" sz="2000" b="1" dirty="0" smtClean="0">
                    <a:solidFill>
                      <a:srgbClr val="C00000"/>
                    </a:solidFill>
                  </a:rPr>
                  <a:t>     percent </a:t>
                </a:r>
                <a:r>
                  <a:rPr lang="en-US" altLang="en-US" sz="2000" b="1" dirty="0">
                    <a:solidFill>
                      <a:srgbClr val="C00000"/>
                    </a:solidFill>
                  </a:rPr>
                  <a:t>relative </a:t>
                </a:r>
                <a:r>
                  <a:rPr lang="en-US" altLang="en-US" sz="2000" b="1" dirty="0" smtClean="0">
                    <a:solidFill>
                      <a:srgbClr val="C00000"/>
                    </a:solidFill>
                  </a:rPr>
                  <a:t>uncertainty</a:t>
                </a:r>
                <a:endParaRPr lang="en-US" altLang="en-US" sz="2000" b="1" dirty="0">
                  <a:solidFill>
                    <a:srgbClr val="C00000"/>
                  </a:solidFill>
                  <a:latin typeface="Calibri" panose="020F0502020204030204" pitchFamily="34" charset="0"/>
                  <a:cs typeface="Calibri" panose="020F0502020204030204" pitchFamily="34" charset="0"/>
                </a:endParaRPr>
              </a:p>
              <a:p>
                <a:pPr algn="just">
                  <a:lnSpc>
                    <a:spcPct val="90000"/>
                  </a:lnSpc>
                  <a:buFontTx/>
                  <a:buNone/>
                </a:pPr>
                <a:r>
                  <a:rPr lang="en-US" altLang="en-US" sz="2400" dirty="0" smtClean="0">
                    <a:latin typeface="Calibri" panose="020F0502020204030204" pitchFamily="34" charset="0"/>
                    <a:cs typeface="Calibri" panose="020F0502020204030204" pitchFamily="34" charset="0"/>
                  </a:rPr>
                  <a:t>%</a:t>
                </a:r>
                <a14:m>
                  <m:oMath xmlns:m="http://schemas.openxmlformats.org/officeDocument/2006/math">
                    <m:r>
                      <m:rPr>
                        <m:sty m:val="p"/>
                      </m:rPr>
                      <a:rPr lang="en-US" altLang="en-US" sz="2400">
                        <a:latin typeface="Cambria Math" panose="02040503050406030204" pitchFamily="18" charset="0"/>
                      </a:rPr>
                      <m:t>e</m:t>
                    </m:r>
                    <m:r>
                      <a:rPr lang="en-US" altLang="en-US" sz="2400" i="1">
                        <a:latin typeface="Cambria Math" panose="02040503050406030204" pitchFamily="18" charset="0"/>
                      </a:rPr>
                      <m:t>=</m:t>
                    </m:r>
                    <m:f>
                      <m:fPr>
                        <m:ctrlPr>
                          <a:rPr lang="en-US" altLang="en-US" sz="2400" i="1">
                            <a:latin typeface="Cambria Math" panose="02040503050406030204" pitchFamily="18" charset="0"/>
                          </a:rPr>
                        </m:ctrlPr>
                      </m:fPr>
                      <m:num>
                        <m:r>
                          <m:rPr>
                            <m:nor/>
                          </m:rPr>
                          <a:rPr lang="en-US" altLang="en-US" sz="2400" dirty="0">
                            <a:latin typeface="Calibri" panose="020F0502020204030204" pitchFamily="34" charset="0"/>
                            <a:cs typeface="Calibri" panose="020F0502020204030204" pitchFamily="34" charset="0"/>
                          </a:rPr>
                          <m:t> </m:t>
                        </m:r>
                        <m:r>
                          <m:rPr>
                            <m:nor/>
                          </m:rPr>
                          <a:rPr lang="en-US" altLang="en-US" sz="2400" b="0" i="0" dirty="0" smtClean="0">
                            <a:latin typeface="Calibri" panose="020F0502020204030204" pitchFamily="34" charset="0"/>
                            <a:cs typeface="Calibri" panose="020F0502020204030204" pitchFamily="34" charset="0"/>
                          </a:rPr>
                          <m:t>absolute</m:t>
                        </m:r>
                        <m:r>
                          <m:rPr>
                            <m:nor/>
                          </m:rPr>
                          <a:rPr lang="en-US" altLang="en-US" sz="2400" b="0" i="0" dirty="0" smtClean="0">
                            <a:latin typeface="Calibri" panose="020F0502020204030204" pitchFamily="34" charset="0"/>
                            <a:cs typeface="Calibri" panose="020F0502020204030204" pitchFamily="34" charset="0"/>
                          </a:rPr>
                          <m:t> </m:t>
                        </m:r>
                        <m:r>
                          <m:rPr>
                            <m:nor/>
                          </m:rPr>
                          <a:rPr lang="en-US" altLang="en-US" sz="2400" dirty="0">
                            <a:latin typeface="Calibri" panose="020F0502020204030204" pitchFamily="34" charset="0"/>
                            <a:cs typeface="Calibri" panose="020F0502020204030204" pitchFamily="34" charset="0"/>
                          </a:rPr>
                          <m:t>uncertainty</m:t>
                        </m:r>
                        <m:r>
                          <m:rPr>
                            <m:nor/>
                          </m:rPr>
                          <a:rPr lang="en-US" altLang="en-US" sz="2400" dirty="0">
                            <a:latin typeface="Calibri" panose="020F0502020204030204" pitchFamily="34" charset="0"/>
                            <a:cs typeface="Calibri" panose="020F0502020204030204" pitchFamily="34" charset="0"/>
                          </a:rPr>
                          <m:t> </m:t>
                        </m:r>
                      </m:num>
                      <m:den>
                        <m:r>
                          <m:rPr>
                            <m:nor/>
                          </m:rPr>
                          <a:rPr lang="en-US" altLang="en-US" sz="2400" dirty="0">
                            <a:latin typeface="Calibri" panose="020F0502020204030204" pitchFamily="34" charset="0"/>
                            <a:cs typeface="Calibri" panose="020F0502020204030204" pitchFamily="34" charset="0"/>
                          </a:rPr>
                          <m:t>m</m:t>
                        </m:r>
                        <m:r>
                          <m:rPr>
                            <m:nor/>
                          </m:rPr>
                          <a:rPr lang="en-US" altLang="en-US" sz="2400" b="0" i="0" dirty="0" smtClean="0">
                            <a:latin typeface="Calibri" panose="020F0502020204030204" pitchFamily="34" charset="0"/>
                            <a:cs typeface="Calibri" panose="020F0502020204030204" pitchFamily="34" charset="0"/>
                          </a:rPr>
                          <m:t>easurement</m:t>
                        </m:r>
                        <m:r>
                          <m:rPr>
                            <m:nor/>
                          </m:rPr>
                          <a:rPr lang="en-US" altLang="en-US" sz="2400" dirty="0">
                            <a:latin typeface="Calibri" panose="020F0502020204030204" pitchFamily="34" charset="0"/>
                            <a:cs typeface="Calibri" panose="020F0502020204030204" pitchFamily="34" charset="0"/>
                          </a:rPr>
                          <m:t> </m:t>
                        </m:r>
                      </m:den>
                    </m:f>
                  </m:oMath>
                </a14:m>
                <a:r>
                  <a:rPr lang="en-US" altLang="en-US" sz="2400" dirty="0"/>
                  <a:t>·100</a:t>
                </a:r>
              </a:p>
              <a:p>
                <a:pPr algn="just">
                  <a:buFontTx/>
                  <a:buNone/>
                </a:pPr>
                <a:endParaRPr lang="en-US" altLang="en-US" dirty="0"/>
              </a:p>
            </p:txBody>
          </p:sp>
        </mc:Choice>
        <mc:Fallback xmlns="">
          <p:sp>
            <p:nvSpPr>
              <p:cNvPr id="267267" name="Rectangle 3"/>
              <p:cNvSpPr>
                <a:spLocks noGrp="1" noRot="1" noChangeAspect="1" noMove="1" noResize="1" noEditPoints="1" noAdjustHandles="1" noChangeArrowheads="1" noChangeShapeType="1" noTextEdit="1"/>
              </p:cNvSpPr>
              <p:nvPr>
                <p:ph idx="1"/>
              </p:nvPr>
            </p:nvSpPr>
            <p:spPr>
              <a:xfrm>
                <a:off x="457200" y="1066800"/>
                <a:ext cx="7772400" cy="4114800"/>
              </a:xfrm>
              <a:blipFill rotWithShape="0">
                <a:blip r:embed="rId2"/>
                <a:stretch>
                  <a:fillRect l="-1569" t="-1333" b="-17333"/>
                </a:stretch>
              </a:blipFill>
            </p:spPr>
            <p:txBody>
              <a:bodyPr/>
              <a:lstStyle/>
              <a:p>
                <a:r>
                  <a:rPr lang="en-US">
                    <a:noFill/>
                  </a:rPr>
                  <a:t> </a:t>
                </a:r>
              </a:p>
            </p:txBody>
          </p:sp>
        </mc:Fallback>
      </mc:AlternateContent>
      <p:sp>
        <p:nvSpPr>
          <p:cNvPr id="267269" name="Rectangle 5"/>
          <p:cNvSpPr>
            <a:spLocks noChangeArrowheads="1"/>
          </p:cNvSpPr>
          <p:nvPr/>
        </p:nvSpPr>
        <p:spPr bwMode="auto">
          <a:xfrm>
            <a:off x="3771900" y="3124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mc:AlternateContent xmlns:mc="http://schemas.openxmlformats.org/markup-compatibility/2006" xmlns:a14="http://schemas.microsoft.com/office/drawing/2010/main">
        <mc:Choice Requires="a14">
          <p:sp>
            <p:nvSpPr>
              <p:cNvPr id="2" name="TextBox 1"/>
              <p:cNvSpPr txBox="1"/>
              <p:nvPr/>
            </p:nvSpPr>
            <p:spPr>
              <a:xfrm>
                <a:off x="547556" y="1742274"/>
                <a:ext cx="3224344" cy="1091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m:rPr>
                          <m:sty m:val="p"/>
                        </m:rPr>
                        <a:rPr lang="en-US" b="0" i="0" smtClean="0">
                          <a:latin typeface="Cambria Math" panose="02040503050406030204" pitchFamily="18" charset="0"/>
                        </a:rPr>
                        <m:t>x</m:t>
                      </m:r>
                      <m:r>
                        <a:rPr lang="en-US" i="0">
                          <a:latin typeface="Cambria Math" panose="02040503050406030204" pitchFamily="18" charset="0"/>
                          <a:ea typeface="Cambria Math" panose="02040503050406030204" pitchFamily="18" charset="0"/>
                        </a:rPr>
                        <m:t>∙</m:t>
                      </m:r>
                      <m:rad>
                        <m:radPr>
                          <m:degHide m:val="on"/>
                          <m:ctrlPr>
                            <a:rPr lang="en-US" i="1" smtClean="0">
                              <a:latin typeface="Cambria Math" panose="02040503050406030204" pitchFamily="18" charset="0"/>
                              <a:ea typeface="Cambria Math" panose="02040503050406030204" pitchFamily="18" charset="0"/>
                            </a:rPr>
                          </m:ctrlPr>
                        </m:radPr>
                        <m:deg/>
                        <m:e>
                          <m:sSup>
                            <m:sSupPr>
                              <m:ctrlPr>
                                <a:rPr lang="en-US" i="1" smtClean="0">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f>
                                    <m:fPr>
                                      <m:ctrlPr>
                                        <a:rPr lang="en-US" i="1" smtClean="0">
                                          <a:latin typeface="Cambria Math" panose="02040503050406030204" pitchFamily="18" charset="0"/>
                                          <a:ea typeface="Cambria Math" panose="02040503050406030204" pitchFamily="18" charset="0"/>
                                        </a:rPr>
                                      </m:ctrlPr>
                                    </m:fPr>
                                    <m:num>
                                      <m:sSub>
                                        <m:sSubPr>
                                          <m:ctrlPr>
                                            <a:rPr lang="en-US"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e</m:t>
                                          </m:r>
                                        </m:e>
                                        <m:sub>
                                          <m:r>
                                            <a:rPr lang="en-US" b="0" i="0" smtClean="0">
                                              <a:latin typeface="Cambria Math" panose="02040503050406030204" pitchFamily="18" charset="0"/>
                                              <a:ea typeface="Cambria Math" panose="02040503050406030204" pitchFamily="18" charset="0"/>
                                            </a:rPr>
                                            <m:t>1</m:t>
                                          </m:r>
                                        </m:sub>
                                      </m:sSub>
                                    </m:num>
                                    <m:den>
                                      <m:sSub>
                                        <m:sSubPr>
                                          <m:ctrlPr>
                                            <a:rPr lang="en-US"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x</m:t>
                                          </m:r>
                                        </m:e>
                                        <m:sub>
                                          <m:r>
                                            <a:rPr lang="en-US" b="0" i="0" smtClean="0">
                                              <a:latin typeface="Cambria Math" panose="02040503050406030204" pitchFamily="18" charset="0"/>
                                              <a:ea typeface="Cambria Math" panose="02040503050406030204" pitchFamily="18" charset="0"/>
                                            </a:rPr>
                                            <m:t>1</m:t>
                                          </m:r>
                                        </m:sub>
                                      </m:sSub>
                                    </m:den>
                                  </m:f>
                                </m:e>
                              </m:d>
                            </m:e>
                            <m:sup>
                              <m:r>
                                <a:rPr lang="en-US" b="0" i="0" smtClean="0">
                                  <a:latin typeface="Cambria Math" panose="02040503050406030204" pitchFamily="18" charset="0"/>
                                  <a:ea typeface="Cambria Math" panose="02040503050406030204" pitchFamily="18" charset="0"/>
                                </a:rPr>
                                <m:t>2</m:t>
                              </m:r>
                            </m:sup>
                          </m:sSup>
                          <m:r>
                            <a:rPr lang="en-US" b="0" i="0"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e</m:t>
                                          </m:r>
                                        </m:e>
                                        <m:sub>
                                          <m:r>
                                            <a:rPr lang="en-US" b="0" i="0" smtClean="0">
                                              <a:latin typeface="Cambria Math" panose="02040503050406030204" pitchFamily="18" charset="0"/>
                                              <a:ea typeface="Cambria Math" panose="02040503050406030204" pitchFamily="18" charset="0"/>
                                            </a:rPr>
                                            <m:t>2</m:t>
                                          </m:r>
                                        </m:sub>
                                      </m:sSub>
                                    </m:num>
                                    <m:den>
                                      <m:sSub>
                                        <m:sSubPr>
                                          <m:ctrlPr>
                                            <a:rPr lang="en-US" b="0" i="1" smtClean="0">
                                              <a:latin typeface="Cambria Math" panose="02040503050406030204" pitchFamily="18" charset="0"/>
                                              <a:ea typeface="Cambria Math" panose="02040503050406030204" pitchFamily="18" charset="0"/>
                                            </a:rPr>
                                          </m:ctrlPr>
                                        </m:sSubPr>
                                        <m:e>
                                          <m:r>
                                            <m:rPr>
                                              <m:sty m:val="p"/>
                                            </m:rPr>
                                            <a:rPr lang="en-US" b="0" i="0" smtClean="0">
                                              <a:latin typeface="Cambria Math" panose="02040503050406030204" pitchFamily="18" charset="0"/>
                                              <a:ea typeface="Cambria Math" panose="02040503050406030204" pitchFamily="18" charset="0"/>
                                            </a:rPr>
                                            <m:t>x</m:t>
                                          </m:r>
                                        </m:e>
                                        <m:sub>
                                          <m:r>
                                            <a:rPr lang="en-US" b="0" i="0" smtClean="0">
                                              <a:latin typeface="Cambria Math" panose="02040503050406030204" pitchFamily="18" charset="0"/>
                                              <a:ea typeface="Cambria Math" panose="02040503050406030204" pitchFamily="18" charset="0"/>
                                            </a:rPr>
                                            <m:t>2</m:t>
                                          </m:r>
                                        </m:sub>
                                      </m:sSub>
                                    </m:den>
                                  </m:f>
                                </m:e>
                              </m:d>
                            </m:e>
                            <m:sup>
                              <m:r>
                                <a:rPr lang="en-US" b="0" i="0" smtClean="0">
                                  <a:latin typeface="Cambria Math" panose="02040503050406030204" pitchFamily="18" charset="0"/>
                                  <a:ea typeface="Cambria Math" panose="02040503050406030204" pitchFamily="18" charset="0"/>
                                </a:rPr>
                                <m:t>2</m:t>
                              </m:r>
                            </m:sup>
                          </m:sSup>
                        </m:e>
                      </m:rad>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547556" y="1742274"/>
                <a:ext cx="3224344" cy="1091196"/>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18440" y="3336678"/>
                <a:ext cx="4866139" cy="4472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m:t>
                      </m:r>
                      <m:r>
                        <m:rPr>
                          <m:sty m:val="p"/>
                        </m:rPr>
                        <a:rPr lang="en-US" b="0" i="0" smtClean="0">
                          <a:latin typeface="Cambria Math" panose="02040503050406030204" pitchFamily="18" charset="0"/>
                        </a:rPr>
                        <m:t>e</m:t>
                      </m:r>
                      <m:r>
                        <a:rPr lang="en-US" b="0" i="0" smtClean="0">
                          <a:latin typeface="Cambria Math" panose="02040503050406030204" pitchFamily="18" charset="0"/>
                        </a:rPr>
                        <m:t>=</m:t>
                      </m:r>
                      <m:rad>
                        <m:radPr>
                          <m:degHide m:val="on"/>
                          <m:ctrlPr>
                            <a:rPr lang="en-US" i="1" smtClean="0">
                              <a:latin typeface="Cambria Math" panose="02040503050406030204" pitchFamily="18" charset="0"/>
                              <a:ea typeface="Cambria Math" panose="02040503050406030204" pitchFamily="18" charset="0"/>
                            </a:rPr>
                          </m:ctrlPr>
                        </m:radPr>
                        <m:deg/>
                        <m:e>
                          <m:sSup>
                            <m:sSupPr>
                              <m:ctrlPr>
                                <a:rPr lang="en-US" i="1" smtClean="0">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e</m:t>
                                      </m:r>
                                    </m:e>
                                    <m:sub>
                                      <m:r>
                                        <a:rPr lang="en-US" b="0" i="0" smtClean="0">
                                          <a:latin typeface="Cambria Math" panose="02040503050406030204" pitchFamily="18" charset="0"/>
                                          <a:ea typeface="Cambria Math" panose="02040503050406030204" pitchFamily="18" charset="0"/>
                                        </a:rPr>
                                        <m:t>1</m:t>
                                      </m:r>
                                    </m:sub>
                                  </m:sSub>
                                </m:e>
                              </m:d>
                            </m:e>
                            <m:sup>
                              <m:r>
                                <a:rPr lang="en-US" b="0" i="0" smtClean="0">
                                  <a:latin typeface="Cambria Math" panose="02040503050406030204" pitchFamily="18" charset="0"/>
                                  <a:ea typeface="Cambria Math" panose="02040503050406030204" pitchFamily="18" charset="0"/>
                                </a:rPr>
                                <m:t>2</m:t>
                              </m:r>
                            </m:sup>
                          </m:sSup>
                          <m:r>
                            <a:rPr lang="en-US" b="0" i="0"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e</m:t>
                                      </m:r>
                                    </m:e>
                                    <m:sub>
                                      <m:r>
                                        <a:rPr lang="en-US" b="0" i="0" smtClean="0">
                                          <a:latin typeface="Cambria Math" panose="02040503050406030204" pitchFamily="18" charset="0"/>
                                          <a:ea typeface="Cambria Math" panose="02040503050406030204" pitchFamily="18" charset="0"/>
                                        </a:rPr>
                                        <m:t>2</m:t>
                                      </m:r>
                                    </m:sub>
                                  </m:sSub>
                                </m:e>
                              </m:d>
                            </m:e>
                            <m:sup>
                              <m:r>
                                <a:rPr lang="en-US" b="0" i="0" smtClean="0">
                                  <a:latin typeface="Cambria Math" panose="02040503050406030204" pitchFamily="18" charset="0"/>
                                  <a:ea typeface="Cambria Math" panose="02040503050406030204" pitchFamily="18" charset="0"/>
                                </a:rPr>
                                <m:t>2</m:t>
                              </m:r>
                            </m:sup>
                          </m:sSup>
                          <m:r>
                            <a:rPr lang="en-US" b="0" i="0"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d>
                                <m:dPr>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0"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e</m:t>
                                      </m:r>
                                    </m:e>
                                    <m:sub>
                                      <m:r>
                                        <a:rPr lang="en-US" b="0" i="0" smtClean="0">
                                          <a:latin typeface="Cambria Math" panose="02040503050406030204" pitchFamily="18" charset="0"/>
                                          <a:ea typeface="Cambria Math" panose="02040503050406030204" pitchFamily="18" charset="0"/>
                                        </a:rPr>
                                        <m:t>3</m:t>
                                      </m:r>
                                    </m:sub>
                                  </m:sSub>
                                </m:e>
                              </m:d>
                            </m:e>
                            <m:sup>
                              <m:r>
                                <a:rPr lang="en-US" b="0" i="0" smtClean="0">
                                  <a:latin typeface="Cambria Math" panose="02040503050406030204" pitchFamily="18" charset="0"/>
                                  <a:ea typeface="Cambria Math" panose="02040503050406030204" pitchFamily="18" charset="0"/>
                                </a:rPr>
                                <m:t>2</m:t>
                              </m:r>
                            </m:sup>
                          </m:sSup>
                        </m:e>
                      </m:rad>
                    </m:oMath>
                  </m:oMathPara>
                </a14:m>
                <a:endParaRPr lang="en-US" dirty="0">
                  <a:latin typeface="Calibri" panose="020F0502020204030204" pitchFamily="34" charset="0"/>
                  <a:cs typeface="Calibri" panose="020F050202020403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18440" y="3336678"/>
                <a:ext cx="4866139" cy="447238"/>
              </a:xfrm>
              <a:prstGeom prst="rect">
                <a:avLst/>
              </a:prstGeom>
              <a:blipFill rotWithShape="0">
                <a:blip r:embed="rId4"/>
                <a:stretch>
                  <a:fillRect/>
                </a:stretch>
              </a:blipFill>
            </p:spPr>
            <p:txBody>
              <a:bodyPr/>
              <a:lstStyle/>
              <a:p>
                <a:r>
                  <a:rPr lang="en-US">
                    <a:noFill/>
                  </a:rPr>
                  <a:t> </a:t>
                </a:r>
              </a:p>
            </p:txBody>
          </p:sp>
        </mc:Fallback>
      </mc:AlternateContent>
      <p:sp>
        <p:nvSpPr>
          <p:cNvPr id="10" name="Rectangle 9"/>
          <p:cNvSpPr/>
          <p:nvPr/>
        </p:nvSpPr>
        <p:spPr>
          <a:xfrm>
            <a:off x="6172200" y="986829"/>
            <a:ext cx="1241878" cy="461665"/>
          </a:xfrm>
          <a:prstGeom prst="rect">
            <a:avLst/>
          </a:prstGeom>
        </p:spPr>
        <p:txBody>
          <a:bodyPr wrap="none">
            <a:spAutoFit/>
          </a:bodyPr>
          <a:lstStyle/>
          <a:p>
            <a:pPr algn="just">
              <a:buFontTx/>
              <a:buNone/>
            </a:pPr>
            <a:r>
              <a:rPr lang="en-US" altLang="en-US" dirty="0">
                <a:solidFill>
                  <a:srgbClr val="C00000"/>
                </a:solidFill>
                <a:latin typeface="Calibri" panose="020F0502020204030204" pitchFamily="34" charset="0"/>
                <a:cs typeface="Calibri" panose="020F0502020204030204" pitchFamily="34" charset="0"/>
              </a:rPr>
              <a:t>Example</a:t>
            </a:r>
          </a:p>
        </p:txBody>
      </p:sp>
      <mc:AlternateContent xmlns:mc="http://schemas.openxmlformats.org/markup-compatibility/2006" xmlns:a14="http://schemas.microsoft.com/office/drawing/2010/main">
        <mc:Choice Requires="a14">
          <p:sp>
            <p:nvSpPr>
              <p:cNvPr id="12" name="Rectangle 11"/>
              <p:cNvSpPr/>
              <p:nvPr/>
            </p:nvSpPr>
            <p:spPr>
              <a:xfrm>
                <a:off x="5061969" y="1385679"/>
                <a:ext cx="4049261" cy="4882812"/>
              </a:xfrm>
              <a:prstGeom prst="rect">
                <a:avLst/>
              </a:prstGeom>
            </p:spPr>
            <p:txBody>
              <a:bodyPr wrap="square">
                <a:spAutoFit/>
              </a:bodyPr>
              <a:lstStyle/>
              <a:p>
                <a:r>
                  <a:rPr lang="en-US" sz="1600" b="1" dirty="0" smtClean="0">
                    <a:latin typeface="Calibri" panose="020F0502020204030204" pitchFamily="34" charset="0"/>
                    <a:cs typeface="Calibri" panose="020F0502020204030204" pitchFamily="34" charset="0"/>
                  </a:rPr>
                  <a:t>The quantity of charge, </a:t>
                </a:r>
                <a:r>
                  <a:rPr lang="en-US" sz="1600" b="1" i="1" dirty="0" smtClean="0">
                    <a:solidFill>
                      <a:schemeClr val="tx2"/>
                    </a:solidFill>
                    <a:latin typeface="Calibri" panose="020F0502020204030204" pitchFamily="34" charset="0"/>
                    <a:cs typeface="Calibri" panose="020F0502020204030204" pitchFamily="34" charset="0"/>
                  </a:rPr>
                  <a:t>Q</a:t>
                </a:r>
                <a:r>
                  <a:rPr lang="en-US" sz="1600" b="1" dirty="0" smtClean="0">
                    <a:latin typeface="Calibri" panose="020F0502020204030204" pitchFamily="34" charset="0"/>
                    <a:cs typeface="Calibri" panose="020F0502020204030204" pitchFamily="34" charset="0"/>
                  </a:rPr>
                  <a:t> in coulombs passing through an electrical circuit is </a:t>
                </a:r>
                <a:r>
                  <a:rPr lang="en-US" sz="1600" b="1" i="1" dirty="0" smtClean="0">
                    <a:solidFill>
                      <a:schemeClr val="tx2"/>
                    </a:solidFill>
                    <a:latin typeface="Calibri" panose="020F0502020204030204" pitchFamily="34" charset="0"/>
                    <a:cs typeface="Calibri" panose="020F0502020204030204" pitchFamily="34" charset="0"/>
                  </a:rPr>
                  <a:t>Q = I x t </a:t>
                </a:r>
              </a:p>
              <a:p>
                <a:r>
                  <a:rPr lang="en-US" sz="1600" b="1" dirty="0" smtClean="0">
                    <a:latin typeface="Calibri" panose="020F0502020204030204" pitchFamily="34" charset="0"/>
                    <a:cs typeface="Calibri" panose="020F0502020204030204" pitchFamily="34" charset="0"/>
                  </a:rPr>
                  <a:t>(</a:t>
                </a:r>
                <a:r>
                  <a:rPr lang="en-US" sz="1600" b="1" i="1" dirty="0" smtClean="0">
                    <a:solidFill>
                      <a:schemeClr val="tx2"/>
                    </a:solidFill>
                    <a:latin typeface="Calibri" panose="020F0502020204030204" pitchFamily="34" charset="0"/>
                    <a:cs typeface="Calibri" panose="020F0502020204030204" pitchFamily="34" charset="0"/>
                  </a:rPr>
                  <a:t>I</a:t>
                </a:r>
                <a:r>
                  <a:rPr lang="en-US" sz="1600" b="1" dirty="0" smtClean="0">
                    <a:latin typeface="Calibri" panose="020F0502020204030204" pitchFamily="34" charset="0"/>
                    <a:cs typeface="Calibri" panose="020F0502020204030204" pitchFamily="34" charset="0"/>
                  </a:rPr>
                  <a:t> is the current in amperes and </a:t>
                </a:r>
                <a:r>
                  <a:rPr lang="en-US" sz="1600" b="1" i="1" dirty="0" smtClean="0">
                    <a:solidFill>
                      <a:schemeClr val="tx2"/>
                    </a:solidFill>
                    <a:latin typeface="Calibri" panose="020F0502020204030204" pitchFamily="34" charset="0"/>
                    <a:cs typeface="Calibri" panose="020F0502020204030204" pitchFamily="34" charset="0"/>
                  </a:rPr>
                  <a:t>t</a:t>
                </a:r>
                <a:r>
                  <a:rPr lang="en-US" sz="1600" b="1" dirty="0" smtClean="0">
                    <a:latin typeface="Calibri" panose="020F0502020204030204" pitchFamily="34" charset="0"/>
                    <a:cs typeface="Calibri" panose="020F0502020204030204" pitchFamily="34" charset="0"/>
                  </a:rPr>
                  <a:t> is the time in seconds). When a current of 0.15</a:t>
                </a:r>
                <a:r>
                  <a:rPr lang="en-US" sz="1600" b="1" dirty="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 0.01 A passes through the circuit for 120 ± 1 sec, calculate the total charge (including the absolute and percent relative uncertainty.</a:t>
                </a:r>
              </a:p>
              <a:p>
                <a:endParaRPr lang="en-US" sz="1600" b="1" dirty="0">
                  <a:latin typeface="Calibri" panose="020F0502020204030204" pitchFamily="34" charset="0"/>
                  <a:cs typeface="Calibri" panose="020F0502020204030204" pitchFamily="34" charset="0"/>
                </a:endParaRPr>
              </a:p>
              <a:p>
                <a:r>
                  <a:rPr lang="en-US" sz="1600" b="1" dirty="0" smtClean="0">
                    <a:solidFill>
                      <a:srgbClr val="C00000"/>
                    </a:solidFill>
                    <a:latin typeface="Calibri" panose="020F0502020204030204" pitchFamily="34" charset="0"/>
                    <a:cs typeface="Calibri" panose="020F0502020204030204" pitchFamily="34" charset="0"/>
                  </a:rPr>
                  <a:t>Q</a:t>
                </a:r>
                <a:r>
                  <a:rPr lang="en-US" sz="1600" b="1" smtClean="0">
                    <a:solidFill>
                      <a:srgbClr val="C00000"/>
                    </a:solidFill>
                    <a:latin typeface="Calibri" panose="020F0502020204030204" pitchFamily="34" charset="0"/>
                    <a:cs typeface="Calibri" panose="020F0502020204030204" pitchFamily="34" charset="0"/>
                  </a:rPr>
                  <a:t>= (0.15 </a:t>
                </a:r>
                <a:r>
                  <a:rPr lang="en-US" sz="1600" b="1" dirty="0" smtClean="0">
                    <a:solidFill>
                      <a:srgbClr val="C00000"/>
                    </a:solidFill>
                    <a:latin typeface="Calibri" panose="020F0502020204030204" pitchFamily="34" charset="0"/>
                    <a:cs typeface="Calibri" panose="020F0502020204030204" pitchFamily="34" charset="0"/>
                  </a:rPr>
                  <a:t>A) (120 sec.) = 18 ± ? C</a:t>
                </a:r>
              </a:p>
              <a:p>
                <a:endParaRPr lang="en-US" sz="1600" b="1" dirty="0" smtClean="0">
                  <a:solidFill>
                    <a:srgbClr val="C00000"/>
                  </a:solidFill>
                  <a:latin typeface="Calibri" panose="020F0502020204030204" pitchFamily="34" charset="0"/>
                  <a:cs typeface="Calibri" panose="020F0502020204030204" pitchFamily="34" charset="0"/>
                </a:endParaRPr>
              </a:p>
              <a:p>
                <a14:m>
                  <m:oMath xmlns:m="http://schemas.openxmlformats.org/officeDocument/2006/math">
                    <m:r>
                      <a:rPr lang="en-US" sz="1600" b="1" i="1" smtClean="0">
                        <a:solidFill>
                          <a:srgbClr val="C00000"/>
                        </a:solidFill>
                        <a:latin typeface="Cambria Math" panose="02040503050406030204" pitchFamily="18" charset="0"/>
                        <a:cs typeface="Calibri" panose="020F0502020204030204" pitchFamily="34" charset="0"/>
                      </a:rPr>
                      <m:t>𝒆</m:t>
                    </m:r>
                    <m:r>
                      <a:rPr lang="en-US" sz="1600" b="1" i="1" smtClean="0">
                        <a:solidFill>
                          <a:srgbClr val="C00000"/>
                        </a:solidFill>
                        <a:latin typeface="Cambria Math" panose="02040503050406030204" pitchFamily="18" charset="0"/>
                        <a:cs typeface="Calibri" panose="020F0502020204030204" pitchFamily="34" charset="0"/>
                      </a:rPr>
                      <m:t>=</m:t>
                    </m:r>
                    <m:r>
                      <a:rPr lang="en-US" sz="1600" b="1" i="1" smtClean="0">
                        <a:solidFill>
                          <a:srgbClr val="C00000"/>
                        </a:solidFill>
                        <a:latin typeface="Cambria Math" panose="02040503050406030204" pitchFamily="18" charset="0"/>
                        <a:cs typeface="Calibri" panose="020F0502020204030204" pitchFamily="34" charset="0"/>
                      </a:rPr>
                      <m:t>𝟏𝟖</m:t>
                    </m:r>
                    <m:r>
                      <a:rPr lang="en-US" sz="1600" b="1" i="1"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t>∙</m:t>
                    </m:r>
                    <m:rad>
                      <m:radPr>
                        <m:degHide m:val="on"/>
                        <m:ctrlPr>
                          <a:rPr lang="en-US" sz="1600" b="1" i="1"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ctrlPr>
                      </m:radPr>
                      <m:deg/>
                      <m:e>
                        <m:sSup>
                          <m:sSupPr>
                            <m:ctrlPr>
                              <a:rPr lang="en-US" sz="1600" b="1" i="1"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ctrlPr>
                          </m:sSupPr>
                          <m:e>
                            <m:d>
                              <m:dPr>
                                <m:ctrlPr>
                                  <a:rPr lang="en-US" sz="1600" b="1" i="1"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ctrlPr>
                              </m:dPr>
                              <m:e>
                                <m:f>
                                  <m:fPr>
                                    <m:ctrlPr>
                                      <a:rPr lang="en-US" sz="1600" b="1" i="1"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ctrlPr>
                                  </m:fPr>
                                  <m:num>
                                    <m:r>
                                      <a:rPr lang="en-US" sz="1600" b="1" i="1"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t>𝟎</m:t>
                                    </m:r>
                                    <m:r>
                                      <a:rPr lang="en-US" sz="1600" b="1" i="1"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t>.</m:t>
                                    </m:r>
                                    <m:r>
                                      <a:rPr lang="en-US" sz="1600" b="1" i="1"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t>𝟎𝟏</m:t>
                                    </m:r>
                                  </m:num>
                                  <m:den>
                                    <m:r>
                                      <a:rPr lang="en-US" sz="1600" b="1" i="1"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t>𝟎</m:t>
                                    </m:r>
                                    <m:r>
                                      <a:rPr lang="en-US" sz="1600" b="1" i="1"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t>.</m:t>
                                    </m:r>
                                    <m:r>
                                      <a:rPr lang="en-US" sz="1600" b="1" i="1"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t>𝟏𝟓</m:t>
                                    </m:r>
                                  </m:den>
                                </m:f>
                              </m:e>
                            </m:d>
                          </m:e>
                          <m:sup>
                            <m:r>
                              <a:rPr lang="en-US" sz="1600" b="1" i="1"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t>𝟐</m:t>
                            </m:r>
                          </m:sup>
                        </m:sSup>
                        <m:r>
                          <a:rPr lang="en-US" sz="1600" b="1" i="1"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t>+</m:t>
                        </m:r>
                        <m:sSup>
                          <m:sSupPr>
                            <m:ctrlPr>
                              <a:rPr lang="en-US" sz="1600" b="1" i="1"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ctrlPr>
                          </m:sSupPr>
                          <m:e>
                            <m:d>
                              <m:dPr>
                                <m:ctrlPr>
                                  <a:rPr lang="en-US" sz="1600" b="1" i="1"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ctrlPr>
                              </m:dPr>
                              <m:e>
                                <m:f>
                                  <m:fPr>
                                    <m:ctrlPr>
                                      <a:rPr lang="en-US" sz="1600" b="1" i="1"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ctrlPr>
                                  </m:fPr>
                                  <m:num>
                                    <m:r>
                                      <a:rPr lang="en-US" sz="1600" b="1" i="1"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t>𝟏</m:t>
                                    </m:r>
                                  </m:num>
                                  <m:den>
                                    <m:r>
                                      <a:rPr lang="en-US" sz="1600" b="1" i="1"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t>𝟏𝟐𝟎</m:t>
                                    </m:r>
                                  </m:den>
                                </m:f>
                              </m:e>
                            </m:d>
                          </m:e>
                          <m:sup>
                            <m:r>
                              <a:rPr lang="en-US" sz="1600" b="1" i="1" smtClean="0">
                                <a:solidFill>
                                  <a:srgbClr val="C00000"/>
                                </a:solidFill>
                                <a:latin typeface="Cambria Math" panose="02040503050406030204" pitchFamily="18" charset="0"/>
                                <a:ea typeface="Cambria Math" panose="02040503050406030204" pitchFamily="18" charset="0"/>
                                <a:cs typeface="Calibri" panose="020F0502020204030204" pitchFamily="34" charset="0"/>
                              </a:rPr>
                              <m:t>𝟐</m:t>
                            </m:r>
                          </m:sup>
                        </m:sSup>
                      </m:e>
                    </m:rad>
                  </m:oMath>
                </a14:m>
                <a:r>
                  <a:rPr lang="en-US" sz="1600" b="1" dirty="0" smtClean="0">
                    <a:solidFill>
                      <a:srgbClr val="C00000"/>
                    </a:solidFill>
                    <a:latin typeface="Calibri" panose="020F0502020204030204" pitchFamily="34" charset="0"/>
                    <a:cs typeface="Calibri" panose="020F0502020204030204" pitchFamily="34" charset="0"/>
                  </a:rPr>
                  <a:t>= 1.209……</a:t>
                </a:r>
              </a:p>
              <a:p>
                <a:endParaRPr lang="en-US" sz="1600" b="1" dirty="0" smtClean="0">
                  <a:solidFill>
                    <a:srgbClr val="C00000"/>
                  </a:solidFill>
                  <a:latin typeface="Calibri" panose="020F0502020204030204" pitchFamily="34" charset="0"/>
                  <a:cs typeface="Calibri" panose="020F0502020204030204" pitchFamily="34" charset="0"/>
                </a:endParaRPr>
              </a:p>
              <a:p>
                <a14:m>
                  <m:oMath xmlns:m="http://schemas.openxmlformats.org/officeDocument/2006/math">
                    <m:r>
                      <a:rPr lang="en-US" sz="1600" b="1">
                        <a:solidFill>
                          <a:srgbClr val="C00000"/>
                        </a:solidFill>
                        <a:latin typeface="Cambria Math" panose="02040503050406030204" pitchFamily="18" charset="0"/>
                        <a:cs typeface="Calibri" panose="020F0502020204030204" pitchFamily="34" charset="0"/>
                      </a:rPr>
                      <m:t>%</m:t>
                    </m:r>
                    <m:r>
                      <a:rPr lang="en-US" sz="1600" b="1" i="1">
                        <a:solidFill>
                          <a:srgbClr val="C00000"/>
                        </a:solidFill>
                        <a:latin typeface="Cambria Math" panose="02040503050406030204" pitchFamily="18" charset="0"/>
                        <a:cs typeface="Calibri" panose="020F0502020204030204" pitchFamily="34" charset="0"/>
                      </a:rPr>
                      <m:t>𝐞</m:t>
                    </m:r>
                    <m:r>
                      <a:rPr lang="en-US" sz="1600" b="1">
                        <a:solidFill>
                          <a:srgbClr val="C00000"/>
                        </a:solidFill>
                        <a:latin typeface="Cambria Math" panose="02040503050406030204" pitchFamily="18" charset="0"/>
                        <a:cs typeface="Calibri" panose="020F0502020204030204" pitchFamily="34" charset="0"/>
                      </a:rPr>
                      <m:t>=</m:t>
                    </m:r>
                    <m:f>
                      <m:fPr>
                        <m:ctrlPr>
                          <a:rPr lang="en-US" sz="1600" b="1" i="1">
                            <a:solidFill>
                              <a:srgbClr val="C00000"/>
                            </a:solidFill>
                            <a:latin typeface="Cambria Math" panose="02040503050406030204" pitchFamily="18" charset="0"/>
                            <a:cs typeface="Calibri" panose="020F0502020204030204" pitchFamily="34" charset="0"/>
                          </a:rPr>
                        </m:ctrlPr>
                      </m:fPr>
                      <m:num>
                        <m:r>
                          <a:rPr lang="en-US" sz="1600" b="1" i="1">
                            <a:solidFill>
                              <a:srgbClr val="C00000"/>
                            </a:solidFill>
                            <a:latin typeface="Cambria Math" panose="02040503050406030204" pitchFamily="18" charset="0"/>
                            <a:cs typeface="Calibri" panose="020F0502020204030204" pitchFamily="34" charset="0"/>
                          </a:rPr>
                          <m:t>𝟏</m:t>
                        </m:r>
                        <m:r>
                          <a:rPr lang="en-US" sz="1600" b="1">
                            <a:solidFill>
                              <a:srgbClr val="C00000"/>
                            </a:solidFill>
                            <a:latin typeface="Cambria Math" panose="02040503050406030204" pitchFamily="18" charset="0"/>
                            <a:cs typeface="Calibri" panose="020F0502020204030204" pitchFamily="34" charset="0"/>
                          </a:rPr>
                          <m:t>.</m:t>
                        </m:r>
                        <m:r>
                          <a:rPr lang="en-US" sz="1600" b="1" i="1">
                            <a:solidFill>
                              <a:srgbClr val="C00000"/>
                            </a:solidFill>
                            <a:latin typeface="Cambria Math" panose="02040503050406030204" pitchFamily="18" charset="0"/>
                            <a:cs typeface="Calibri" panose="020F0502020204030204" pitchFamily="34" charset="0"/>
                          </a:rPr>
                          <m:t>𝟐𝟎𝟗</m:t>
                        </m:r>
                      </m:num>
                      <m:den>
                        <m:r>
                          <a:rPr lang="en-US" sz="1600" b="1" i="1">
                            <a:solidFill>
                              <a:srgbClr val="C00000"/>
                            </a:solidFill>
                            <a:latin typeface="Cambria Math" panose="02040503050406030204" pitchFamily="18" charset="0"/>
                            <a:cs typeface="Calibri" panose="020F0502020204030204" pitchFamily="34" charset="0"/>
                          </a:rPr>
                          <m:t>𝟏𝟖</m:t>
                        </m:r>
                      </m:den>
                    </m:f>
                    <m:r>
                      <a:rPr lang="en-US" sz="1600" b="1">
                        <a:solidFill>
                          <a:srgbClr val="C00000"/>
                        </a:solidFill>
                        <a:latin typeface="Cambria Math" panose="02040503050406030204" pitchFamily="18" charset="0"/>
                        <a:ea typeface="Cambria Math" panose="02040503050406030204" pitchFamily="18" charset="0"/>
                        <a:cs typeface="Calibri" panose="020F0502020204030204" pitchFamily="34" charset="0"/>
                      </a:rPr>
                      <m:t>∙</m:t>
                    </m:r>
                    <m:r>
                      <a:rPr lang="en-US" sz="1600" b="1" i="1">
                        <a:solidFill>
                          <a:srgbClr val="C00000"/>
                        </a:solidFill>
                        <a:latin typeface="Cambria Math" panose="02040503050406030204" pitchFamily="18" charset="0"/>
                        <a:ea typeface="Cambria Math" panose="02040503050406030204" pitchFamily="18" charset="0"/>
                        <a:cs typeface="Calibri" panose="020F0502020204030204" pitchFamily="34" charset="0"/>
                      </a:rPr>
                      <m:t>𝟏𝟎𝟎</m:t>
                    </m:r>
                  </m:oMath>
                </a14:m>
                <a:r>
                  <a:rPr lang="en-US" sz="1600" b="1" dirty="0">
                    <a:solidFill>
                      <a:srgbClr val="C00000"/>
                    </a:solidFill>
                    <a:latin typeface="Calibri" panose="020F0502020204030204" pitchFamily="34" charset="0"/>
                    <a:cs typeface="Calibri" panose="020F0502020204030204" pitchFamily="34" charset="0"/>
                  </a:rPr>
                  <a:t>= 6.7 %</a:t>
                </a:r>
              </a:p>
              <a:p>
                <a:endParaRPr lang="en-US" sz="1600" b="1" dirty="0" smtClean="0">
                  <a:solidFill>
                    <a:srgbClr val="C00000"/>
                  </a:solidFill>
                  <a:latin typeface="Calibri" panose="020F0502020204030204" pitchFamily="34" charset="0"/>
                  <a:cs typeface="Calibri" panose="020F0502020204030204" pitchFamily="34" charset="0"/>
                </a:endParaRPr>
              </a:p>
              <a:p>
                <a:r>
                  <a:rPr lang="en-US" sz="1600" b="1" dirty="0">
                    <a:solidFill>
                      <a:srgbClr val="C00000"/>
                    </a:solidFill>
                    <a:latin typeface="Calibri" panose="020F0502020204030204" pitchFamily="34" charset="0"/>
                    <a:cs typeface="Calibri" panose="020F0502020204030204" pitchFamily="34" charset="0"/>
                  </a:rPr>
                  <a:t>a</a:t>
                </a:r>
                <a:r>
                  <a:rPr lang="en-US" sz="1600" b="1" dirty="0" smtClean="0">
                    <a:solidFill>
                      <a:srgbClr val="C00000"/>
                    </a:solidFill>
                    <a:latin typeface="Calibri" panose="020F0502020204030204" pitchFamily="34" charset="0"/>
                    <a:cs typeface="Calibri" panose="020F0502020204030204" pitchFamily="34" charset="0"/>
                  </a:rPr>
                  <a:t>pplying the real rule of sig. figs.</a:t>
                </a:r>
              </a:p>
              <a:p>
                <a:endParaRPr lang="en-US" sz="1600" b="1" dirty="0" smtClean="0">
                  <a:solidFill>
                    <a:srgbClr val="C00000"/>
                  </a:solidFill>
                  <a:latin typeface="Calibri" panose="020F0502020204030204" pitchFamily="34" charset="0"/>
                  <a:cs typeface="Calibri" panose="020F0502020204030204" pitchFamily="34" charset="0"/>
                </a:endParaRPr>
              </a:p>
              <a:p>
                <a:r>
                  <a:rPr lang="en-US" sz="1600" b="1" dirty="0" smtClean="0">
                    <a:solidFill>
                      <a:srgbClr val="C00000"/>
                    </a:solidFill>
                    <a:latin typeface="Calibri" panose="020F0502020204030204" pitchFamily="34" charset="0"/>
                    <a:cs typeface="Calibri" panose="020F0502020204030204" pitchFamily="34" charset="0"/>
                  </a:rPr>
                  <a:t>The total charge would be </a:t>
                </a:r>
                <a:r>
                  <a:rPr lang="en-US" sz="1600" b="1" dirty="0" smtClean="0">
                    <a:latin typeface="Calibri" panose="020F0502020204030204" pitchFamily="34" charset="0"/>
                    <a:cs typeface="Calibri" panose="020F0502020204030204" pitchFamily="34" charset="0"/>
                  </a:rPr>
                  <a:t>18 ± 1 C</a:t>
                </a:r>
              </a:p>
              <a:p>
                <a:endParaRPr lang="en-US" sz="1600" b="1" dirty="0">
                  <a:latin typeface="Calibri" panose="020F0502020204030204" pitchFamily="34" charset="0"/>
                  <a:cs typeface="Calibri" panose="020F050202020403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061969" y="1385679"/>
                <a:ext cx="4049261" cy="4882812"/>
              </a:xfrm>
              <a:prstGeom prst="rect">
                <a:avLst/>
              </a:prstGeom>
              <a:blipFill rotWithShape="0">
                <a:blip r:embed="rId5"/>
                <a:stretch>
                  <a:fillRect l="-752" t="-375" r="-1353"/>
                </a:stretch>
              </a:blipFill>
            </p:spPr>
            <p:txBody>
              <a:bodyPr/>
              <a:lstStyle/>
              <a:p>
                <a:r>
                  <a:rPr lang="en-US">
                    <a:noFill/>
                  </a:rPr>
                  <a:t> </a:t>
                </a:r>
              </a:p>
            </p:txBody>
          </p:sp>
        </mc:Fallback>
      </mc:AlternateContent>
      <p:sp>
        <p:nvSpPr>
          <p:cNvPr id="13" name="TextBox 12"/>
          <p:cNvSpPr txBox="1"/>
          <p:nvPr/>
        </p:nvSpPr>
        <p:spPr>
          <a:xfrm>
            <a:off x="639829" y="6284412"/>
            <a:ext cx="7405425" cy="369332"/>
          </a:xfrm>
          <a:prstGeom prst="rect">
            <a:avLst/>
          </a:prstGeom>
          <a:noFill/>
          <a:ln>
            <a:solidFill>
              <a:schemeClr val="tx2"/>
            </a:solidFill>
          </a:ln>
        </p:spPr>
        <p:txBody>
          <a:bodyPr wrap="none" rtlCol="0">
            <a:spAutoFit/>
          </a:bodyPr>
          <a:lstStyle/>
          <a:p>
            <a:r>
              <a:rPr lang="en-US" sz="1800" b="1" dirty="0" smtClean="0">
                <a:solidFill>
                  <a:schemeClr val="tx2"/>
                </a:solidFill>
                <a:latin typeface="Calibri" panose="020F0502020204030204" pitchFamily="34" charset="0"/>
                <a:cs typeface="Calibri" panose="020F0502020204030204" pitchFamily="34" charset="0"/>
              </a:rPr>
              <a:t>NOTE: </a:t>
            </a:r>
            <a:r>
              <a:rPr lang="en-US" sz="1800" b="1" dirty="0" smtClean="0">
                <a:latin typeface="Calibri" panose="020F0502020204030204" pitchFamily="34" charset="0"/>
                <a:cs typeface="Calibri" panose="020F0502020204030204" pitchFamily="34" charset="0"/>
              </a:rPr>
              <a:t>The textbook always calculates the %e for multiplication and division</a:t>
            </a:r>
            <a:endParaRPr lang="en-US" sz="18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anim calcmode="lin" valueType="num">
                                      <p:cBhvr additive="base">
                                        <p:cTn id="7" dur="500" fill="hold"/>
                                        <p:tgtEl>
                                          <p:spTgt spid="2672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67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7267">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67267">
                                            <p:txEl>
                                              <p:pRg st="7" end="7"/>
                                            </p:txEl>
                                          </p:spTgt>
                                        </p:tgtEl>
                                        <p:attrNameLst>
                                          <p:attrName>style.visibility</p:attrName>
                                        </p:attrNameLst>
                                      </p:cBhvr>
                                      <p:to>
                                        <p:strVal val="visible"/>
                                      </p:to>
                                    </p:set>
                                    <p:anim calcmode="lin" valueType="num">
                                      <p:cBhvr additive="base">
                                        <p:cTn id="25" dur="500" fill="hold"/>
                                        <p:tgtEl>
                                          <p:spTgt spid="267267">
                                            <p:txEl>
                                              <p:pRg st="7" end="7"/>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6726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67267">
                                            <p:txEl>
                                              <p:pRg st="8" end="8"/>
                                            </p:txEl>
                                          </p:spTgt>
                                        </p:tgtEl>
                                        <p:attrNameLst>
                                          <p:attrName>style.visibility</p:attrName>
                                        </p:attrNameLst>
                                      </p:cBhvr>
                                      <p:to>
                                        <p:strVal val="visible"/>
                                      </p:to>
                                    </p:set>
                                    <p:anim calcmode="lin" valueType="num">
                                      <p:cBhvr additive="base">
                                        <p:cTn id="31" dur="500" fill="hold"/>
                                        <p:tgtEl>
                                          <p:spTgt spid="267267">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726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67267">
                                            <p:txEl>
                                              <p:pRg st="5" end="5"/>
                                            </p:txEl>
                                          </p:spTgt>
                                        </p:tgtEl>
                                        <p:attrNameLst>
                                          <p:attrName>style.visibility</p:attrName>
                                        </p:attrNameLst>
                                      </p:cBhvr>
                                      <p:to>
                                        <p:strVal val="visible"/>
                                      </p:to>
                                    </p:set>
                                    <p:anim calcmode="lin" valueType="num">
                                      <p:cBhvr additive="base">
                                        <p:cTn id="37" dur="500" fill="hold"/>
                                        <p:tgtEl>
                                          <p:spTgt spid="26726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672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500"/>
                                        <p:tgtEl>
                                          <p:spTgt spid="1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xEl>
                                              <p:pRg st="1" end="1"/>
                                            </p:txEl>
                                          </p:spTgt>
                                        </p:tgtEl>
                                        <p:attrNameLst>
                                          <p:attrName>style.visibility</p:attrName>
                                        </p:attrNameLst>
                                      </p:cBhvr>
                                      <p:to>
                                        <p:strVal val="visible"/>
                                      </p:to>
                                    </p:set>
                                    <p:animEffect transition="in" filter="fade">
                                      <p:cBhvr>
                                        <p:cTn id="52" dur="500"/>
                                        <p:tgtEl>
                                          <p:spTgt spid="1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xEl>
                                              <p:pRg st="3" end="3"/>
                                            </p:txEl>
                                          </p:spTgt>
                                        </p:tgtEl>
                                        <p:attrNameLst>
                                          <p:attrName>style.visibility</p:attrName>
                                        </p:attrNameLst>
                                      </p:cBhvr>
                                      <p:to>
                                        <p:strVal val="visible"/>
                                      </p:to>
                                    </p:set>
                                    <p:animEffect transition="in" filter="fade">
                                      <p:cBhvr>
                                        <p:cTn id="57" dur="500"/>
                                        <p:tgtEl>
                                          <p:spTgt spid="12">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xEl>
                                              <p:pRg st="5" end="5"/>
                                            </p:txEl>
                                          </p:spTgt>
                                        </p:tgtEl>
                                        <p:attrNameLst>
                                          <p:attrName>style.visibility</p:attrName>
                                        </p:attrNameLst>
                                      </p:cBhvr>
                                      <p:to>
                                        <p:strVal val="visible"/>
                                      </p:to>
                                    </p:set>
                                    <p:animEffect transition="in" filter="fade">
                                      <p:cBhvr>
                                        <p:cTn id="62" dur="500"/>
                                        <p:tgtEl>
                                          <p:spTgt spid="12">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
                                            <p:txEl>
                                              <p:pRg st="7" end="7"/>
                                            </p:txEl>
                                          </p:spTgt>
                                        </p:tgtEl>
                                        <p:attrNameLst>
                                          <p:attrName>style.visibility</p:attrName>
                                        </p:attrNameLst>
                                      </p:cBhvr>
                                      <p:to>
                                        <p:strVal val="visible"/>
                                      </p:to>
                                    </p:set>
                                    <p:animEffect transition="in" filter="fade">
                                      <p:cBhvr>
                                        <p:cTn id="67" dur="500"/>
                                        <p:tgtEl>
                                          <p:spTgt spid="12">
                                            <p:txEl>
                                              <p:pRg st="7" end="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
                                            <p:txEl>
                                              <p:pRg st="9" end="9"/>
                                            </p:txEl>
                                          </p:spTgt>
                                        </p:tgtEl>
                                        <p:attrNameLst>
                                          <p:attrName>style.visibility</p:attrName>
                                        </p:attrNameLst>
                                      </p:cBhvr>
                                      <p:to>
                                        <p:strVal val="visible"/>
                                      </p:to>
                                    </p:set>
                                    <p:animEffect transition="in" filter="fade">
                                      <p:cBhvr>
                                        <p:cTn id="72" dur="500"/>
                                        <p:tgtEl>
                                          <p:spTgt spid="12">
                                            <p:txEl>
                                              <p:pRg st="9" end="9"/>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2">
                                            <p:txEl>
                                              <p:pRg st="11" end="11"/>
                                            </p:txEl>
                                          </p:spTgt>
                                        </p:tgtEl>
                                        <p:attrNameLst>
                                          <p:attrName>style.visibility</p:attrName>
                                        </p:attrNameLst>
                                      </p:cBhvr>
                                      <p:to>
                                        <p:strVal val="visible"/>
                                      </p:to>
                                    </p:set>
                                    <p:animEffect transition="in" filter="fade">
                                      <p:cBhvr>
                                        <p:cTn id="77" dur="500"/>
                                        <p:tgtEl>
                                          <p:spTgt spid="12">
                                            <p:txEl>
                                              <p:pRg st="11" end="1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uiExpand="1" build="p" autoUpdateAnimBg="0"/>
      <p:bldP spid="2" grpId="0"/>
      <p:bldP spid="9" grpId="0"/>
      <p:bldP spid="10" grpId="0"/>
      <p:bldP spid="12" grpId="0" build="p"/>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672079" y="73357"/>
            <a:ext cx="7772400" cy="1143000"/>
          </a:xfrm>
        </p:spPr>
        <p:txBody>
          <a:bodyPr/>
          <a:lstStyle/>
          <a:p>
            <a:r>
              <a:rPr lang="en-US" altLang="en-US" sz="4000" b="1" dirty="0">
                <a:latin typeface="Calibri" panose="020F0502020204030204" pitchFamily="34" charset="0"/>
                <a:cs typeface="Calibri" panose="020F0502020204030204" pitchFamily="34" charset="0"/>
              </a:rPr>
              <a:t>Propagation of </a:t>
            </a:r>
            <a:r>
              <a:rPr lang="en-US" altLang="en-US" sz="4000" b="1" dirty="0" smtClean="0">
                <a:latin typeface="Calibri" panose="020F0502020204030204" pitchFamily="34" charset="0"/>
                <a:cs typeface="Calibri" panose="020F0502020204030204" pitchFamily="34" charset="0"/>
              </a:rPr>
              <a:t>Error</a:t>
            </a:r>
            <a:endParaRPr lang="en-US" altLang="en-US" sz="4000"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69315" name="Rectangle 3"/>
              <p:cNvSpPr>
                <a:spLocks noGrp="1" noChangeArrowheads="1"/>
              </p:cNvSpPr>
              <p:nvPr>
                <p:ph idx="1"/>
              </p:nvPr>
            </p:nvSpPr>
            <p:spPr>
              <a:xfrm>
                <a:off x="327932" y="1045230"/>
                <a:ext cx="7772400" cy="2509307"/>
              </a:xfrm>
            </p:spPr>
            <p:txBody>
              <a:bodyPr/>
              <a:lstStyle/>
              <a:p>
                <a:pPr algn="just">
                  <a:buFontTx/>
                  <a:buNone/>
                </a:pPr>
                <a:r>
                  <a:rPr lang="en-US" altLang="en-US" sz="2800" dirty="0" smtClean="0">
                    <a:solidFill>
                      <a:srgbClr val="C00000"/>
                    </a:solidFill>
                    <a:latin typeface="Calibri" panose="020F0502020204030204" pitchFamily="34" charset="0"/>
                    <a:cs typeface="Calibri" panose="020F0502020204030204" pitchFamily="34" charset="0"/>
                  </a:rPr>
                  <a:t>Exponents and Logarithms</a:t>
                </a:r>
              </a:p>
              <a:p>
                <a:pPr algn="just">
                  <a:buFontTx/>
                  <a:buNone/>
                </a:pPr>
                <a:r>
                  <a:rPr lang="en-US" altLang="en-US" sz="2800" dirty="0">
                    <a:latin typeface="Calibri" panose="020F0502020204030204" pitchFamily="34" charset="0"/>
                    <a:cs typeface="Calibri" panose="020F0502020204030204" pitchFamily="34" charset="0"/>
                  </a:rPr>
                  <a:t>	uncertainty for </a:t>
                </a:r>
                <a:r>
                  <a:rPr lang="en-US" altLang="en-US" sz="2800" dirty="0" smtClean="0">
                    <a:latin typeface="Calibri" panose="020F0502020204030204" pitchFamily="34" charset="0"/>
                    <a:cs typeface="Calibri" panose="020F0502020204030204" pitchFamily="34" charset="0"/>
                  </a:rPr>
                  <a:t>exponents</a:t>
                </a:r>
                <a:endParaRPr lang="en-US" altLang="en-US" sz="2800" dirty="0">
                  <a:latin typeface="Calibri" panose="020F0502020204030204" pitchFamily="34" charset="0"/>
                  <a:cs typeface="Calibri" panose="020F0502020204030204" pitchFamily="34" charset="0"/>
                </a:endParaRPr>
              </a:p>
              <a:p>
                <a:pPr algn="just">
                  <a:buFontTx/>
                  <a:buNone/>
                </a:pPr>
                <a:r>
                  <a:rPr lang="en-US" altLang="en-US" sz="2800" dirty="0">
                    <a:latin typeface="Calibri" panose="020F0502020204030204" pitchFamily="34" charset="0"/>
                    <a:cs typeface="Calibri" panose="020F0502020204030204" pitchFamily="34" charset="0"/>
                  </a:rPr>
                  <a:t>	</a:t>
                </a:r>
                <a:r>
                  <a:rPr lang="en-US" altLang="en-US" dirty="0">
                    <a:latin typeface="Calibri" panose="020F0502020204030204" pitchFamily="34" charset="0"/>
                    <a:cs typeface="Calibri" panose="020F0502020204030204" pitchFamily="34" charset="0"/>
                  </a:rPr>
                  <a:t>y = </a:t>
                </a:r>
                <a:r>
                  <a:rPr lang="en-US" altLang="en-US" dirty="0" err="1">
                    <a:latin typeface="Calibri" panose="020F0502020204030204" pitchFamily="34" charset="0"/>
                    <a:cs typeface="Calibri" panose="020F0502020204030204" pitchFamily="34" charset="0"/>
                  </a:rPr>
                  <a:t>x</a:t>
                </a:r>
                <a:r>
                  <a:rPr lang="en-US" altLang="en-US" baseline="30000" dirty="0" err="1">
                    <a:latin typeface="Calibri" panose="020F0502020204030204" pitchFamily="34" charset="0"/>
                    <a:cs typeface="Calibri" panose="020F0502020204030204" pitchFamily="34" charset="0"/>
                  </a:rPr>
                  <a:t>a</a:t>
                </a:r>
                <a:r>
                  <a:rPr lang="en-US" altLang="en-US" dirty="0">
                    <a:latin typeface="Calibri" panose="020F0502020204030204" pitchFamily="34" charset="0"/>
                    <a:cs typeface="Calibri" panose="020F0502020204030204" pitchFamily="34" charset="0"/>
                  </a:rPr>
                  <a:t> </a:t>
                </a:r>
                <a:r>
                  <a:rPr lang="en-US" altLang="en-US" dirty="0" smtClean="0">
                    <a:latin typeface="Calibri" panose="020F0502020204030204" pitchFamily="34" charset="0"/>
                    <a:cs typeface="Calibri" panose="020F0502020204030204" pitchFamily="34" charset="0"/>
                  </a:rPr>
                  <a:t>        %</a:t>
                </a:r>
                <a:r>
                  <a:rPr lang="en-US" altLang="en-US" dirty="0" err="1">
                    <a:latin typeface="Calibri" panose="020F0502020204030204" pitchFamily="34" charset="0"/>
                    <a:cs typeface="Calibri" panose="020F0502020204030204" pitchFamily="34" charset="0"/>
                  </a:rPr>
                  <a:t>e</a:t>
                </a:r>
                <a:r>
                  <a:rPr lang="en-US" altLang="en-US" baseline="-25000" dirty="0" err="1">
                    <a:latin typeface="Calibri" panose="020F0502020204030204" pitchFamily="34" charset="0"/>
                    <a:cs typeface="Calibri" panose="020F0502020204030204" pitchFamily="34" charset="0"/>
                  </a:rPr>
                  <a:t>y</a:t>
                </a:r>
                <a:r>
                  <a:rPr lang="en-US" altLang="en-US" dirty="0">
                    <a:latin typeface="Calibri" panose="020F0502020204030204" pitchFamily="34" charset="0"/>
                    <a:cs typeface="Calibri" panose="020F0502020204030204" pitchFamily="34" charset="0"/>
                  </a:rPr>
                  <a:t>  = a %</a:t>
                </a:r>
                <a:r>
                  <a:rPr lang="en-US" altLang="en-US" dirty="0" smtClean="0">
                    <a:latin typeface="Calibri" panose="020F0502020204030204" pitchFamily="34" charset="0"/>
                    <a:cs typeface="Calibri" panose="020F0502020204030204" pitchFamily="34" charset="0"/>
                  </a:rPr>
                  <a:t>e</a:t>
                </a:r>
                <a:r>
                  <a:rPr lang="en-US" altLang="en-US" baseline="-25000" dirty="0" smtClean="0">
                    <a:latin typeface="Calibri" panose="020F0502020204030204" pitchFamily="34" charset="0"/>
                    <a:cs typeface="Calibri" panose="020F0502020204030204" pitchFamily="34" charset="0"/>
                  </a:rPr>
                  <a:t>x                     </a:t>
                </a:r>
                <a14:m>
                  <m:oMath xmlns:m="http://schemas.openxmlformats.org/officeDocument/2006/math">
                    <m:sSub>
                      <m:sSubPr>
                        <m:ctrlPr>
                          <a:rPr lang="en-US" altLang="en-US" i="1" dirty="0">
                            <a:latin typeface="Cambria Math" panose="02040503050406030204" pitchFamily="18" charset="0"/>
                            <a:cs typeface="Calibri" panose="020F0502020204030204" pitchFamily="34" charset="0"/>
                          </a:rPr>
                        </m:ctrlPr>
                      </m:sSubPr>
                      <m:e>
                        <m:r>
                          <m:rPr>
                            <m:sty m:val="p"/>
                          </m:rPr>
                          <a:rPr lang="en-US" altLang="en-US" i="0" dirty="0">
                            <a:latin typeface="Cambria Math" panose="02040503050406030204" pitchFamily="18" charset="0"/>
                            <a:cs typeface="Calibri" panose="020F0502020204030204" pitchFamily="34" charset="0"/>
                          </a:rPr>
                          <m:t>e</m:t>
                        </m:r>
                      </m:e>
                      <m:sub>
                        <m:r>
                          <m:rPr>
                            <m:sty m:val="p"/>
                          </m:rPr>
                          <a:rPr lang="en-US" altLang="en-US" i="0" dirty="0">
                            <a:latin typeface="Cambria Math" panose="02040503050406030204" pitchFamily="18" charset="0"/>
                            <a:cs typeface="Calibri" panose="020F0502020204030204" pitchFamily="34" charset="0"/>
                          </a:rPr>
                          <m:t>y</m:t>
                        </m:r>
                      </m:sub>
                    </m:sSub>
                    <m:r>
                      <a:rPr lang="en-US" altLang="en-US" i="0" dirty="0">
                        <a:latin typeface="Cambria Math" panose="02040503050406030204" pitchFamily="18" charset="0"/>
                        <a:cs typeface="Calibri" panose="020F0502020204030204" pitchFamily="34" charset="0"/>
                      </a:rPr>
                      <m:t>=</m:t>
                    </m:r>
                    <m:r>
                      <m:rPr>
                        <m:sty m:val="p"/>
                      </m:rPr>
                      <a:rPr lang="en-US" altLang="en-US" i="0" dirty="0">
                        <a:latin typeface="Cambria Math" panose="02040503050406030204" pitchFamily="18" charset="0"/>
                        <a:cs typeface="Calibri" panose="020F0502020204030204" pitchFamily="34" charset="0"/>
                      </a:rPr>
                      <m:t>y</m:t>
                    </m:r>
                    <m:r>
                      <a:rPr lang="en-US" altLang="en-US" i="0" dirty="0">
                        <a:latin typeface="Cambria Math" panose="02040503050406030204" pitchFamily="18" charset="0"/>
                        <a:ea typeface="Cambria Math" panose="02040503050406030204" pitchFamily="18" charset="0"/>
                        <a:cs typeface="Calibri" panose="020F0502020204030204" pitchFamily="34" charset="0"/>
                      </a:rPr>
                      <m:t>∙</m:t>
                    </m:r>
                    <m:r>
                      <m:rPr>
                        <m:sty m:val="p"/>
                      </m:rPr>
                      <a:rPr lang="en-US" altLang="en-US" i="0" dirty="0">
                        <a:latin typeface="Cambria Math" panose="02040503050406030204" pitchFamily="18" charset="0"/>
                        <a:cs typeface="Calibri" panose="020F0502020204030204" pitchFamily="34" charset="0"/>
                      </a:rPr>
                      <m:t>a</m:t>
                    </m:r>
                    <m:f>
                      <m:fPr>
                        <m:ctrlPr>
                          <a:rPr lang="en-US" altLang="en-US" i="1" dirty="0">
                            <a:latin typeface="Cambria Math" panose="02040503050406030204" pitchFamily="18" charset="0"/>
                            <a:cs typeface="Calibri" panose="020F0502020204030204" pitchFamily="34" charset="0"/>
                          </a:rPr>
                        </m:ctrlPr>
                      </m:fPr>
                      <m:num>
                        <m:sSub>
                          <m:sSubPr>
                            <m:ctrlPr>
                              <a:rPr lang="en-US" altLang="en-US" i="1" dirty="0">
                                <a:latin typeface="Cambria Math" panose="02040503050406030204" pitchFamily="18" charset="0"/>
                                <a:cs typeface="Calibri" panose="020F0502020204030204" pitchFamily="34" charset="0"/>
                              </a:rPr>
                            </m:ctrlPr>
                          </m:sSubPr>
                          <m:e>
                            <m:r>
                              <m:rPr>
                                <m:sty m:val="p"/>
                              </m:rPr>
                              <a:rPr lang="en-US" altLang="en-US" i="0" dirty="0">
                                <a:latin typeface="Cambria Math" panose="02040503050406030204" pitchFamily="18" charset="0"/>
                                <a:cs typeface="Calibri" panose="020F0502020204030204" pitchFamily="34" charset="0"/>
                              </a:rPr>
                              <m:t>e</m:t>
                            </m:r>
                          </m:e>
                          <m:sub>
                            <m:r>
                              <m:rPr>
                                <m:sty m:val="p"/>
                              </m:rPr>
                              <a:rPr lang="en-US" altLang="en-US" i="0" dirty="0">
                                <a:latin typeface="Cambria Math" panose="02040503050406030204" pitchFamily="18" charset="0"/>
                                <a:cs typeface="Calibri" panose="020F0502020204030204" pitchFamily="34" charset="0"/>
                              </a:rPr>
                              <m:t>x</m:t>
                            </m:r>
                          </m:sub>
                        </m:sSub>
                      </m:num>
                      <m:den>
                        <m:r>
                          <m:rPr>
                            <m:sty m:val="p"/>
                          </m:rPr>
                          <a:rPr lang="en-US" altLang="en-US" i="0" dirty="0">
                            <a:latin typeface="Cambria Math" panose="02040503050406030204" pitchFamily="18" charset="0"/>
                            <a:cs typeface="Calibri" panose="020F0502020204030204" pitchFamily="34" charset="0"/>
                          </a:rPr>
                          <m:t>x</m:t>
                        </m:r>
                      </m:den>
                    </m:f>
                  </m:oMath>
                </a14:m>
                <a:endParaRPr lang="en-US" altLang="en-US" baseline="-25000" dirty="0">
                  <a:cs typeface="Calibri" panose="020F0502020204030204" pitchFamily="34" charset="0"/>
                </a:endParaRPr>
              </a:p>
              <a:p>
                <a:pPr algn="just">
                  <a:buFontTx/>
                  <a:buNone/>
                </a:pPr>
                <a:r>
                  <a:rPr lang="en-US" altLang="en-US" dirty="0" smtClean="0">
                    <a:latin typeface="Calibri" panose="020F0502020204030204" pitchFamily="34" charset="0"/>
                    <a:cs typeface="Calibri" panose="020F0502020204030204" pitchFamily="34" charset="0"/>
                  </a:rPr>
                  <a:t>  y </a:t>
                </a:r>
                <a:r>
                  <a:rPr lang="en-US" altLang="en-US" dirty="0">
                    <a:latin typeface="Calibri" panose="020F0502020204030204" pitchFamily="34" charset="0"/>
                    <a:cs typeface="Calibri" panose="020F0502020204030204" pitchFamily="34" charset="0"/>
                  </a:rPr>
                  <a:t>= </a:t>
                </a:r>
                <a:r>
                  <a:rPr lang="en-US" altLang="en-US" dirty="0" smtClean="0">
                    <a:latin typeface="Calibri" panose="020F0502020204030204" pitchFamily="34" charset="0"/>
                    <a:cs typeface="Calibri" panose="020F0502020204030204" pitchFamily="34" charset="0"/>
                  </a:rPr>
                  <a:t>10</a:t>
                </a:r>
                <a:r>
                  <a:rPr lang="en-US" altLang="en-US" baseline="30000" dirty="0" smtClean="0">
                    <a:latin typeface="Calibri" panose="020F0502020204030204" pitchFamily="34" charset="0"/>
                    <a:cs typeface="Calibri" panose="020F0502020204030204" pitchFamily="34" charset="0"/>
                  </a:rPr>
                  <a:t>x</a:t>
                </a:r>
                <a:r>
                  <a:rPr lang="en-US" altLang="en-US" baseline="-25000" dirty="0">
                    <a:latin typeface="Calibri" panose="020F0502020204030204" pitchFamily="34" charset="0"/>
                    <a:cs typeface="Calibri" panose="020F0502020204030204" pitchFamily="34" charset="0"/>
                  </a:rPr>
                  <a:t> </a:t>
                </a:r>
                <a:r>
                  <a:rPr lang="en-US" altLang="en-US" dirty="0" smtClean="0">
                    <a:latin typeface="Calibri" panose="020F0502020204030204" pitchFamily="34" charset="0"/>
                    <a:cs typeface="Calibri" panose="020F0502020204030204" pitchFamily="34" charset="0"/>
                  </a:rPr>
                  <a:t>          </a:t>
                </a:r>
                <a14:m>
                  <m:oMath xmlns:m="http://schemas.openxmlformats.org/officeDocument/2006/math">
                    <m:sSub>
                      <m:sSubPr>
                        <m:ctrlPr>
                          <a:rPr lang="en-US" alt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altLang="en-US" b="0" i="1" smtClean="0">
                            <a:latin typeface="Cambria Math" panose="02040503050406030204" pitchFamily="18" charset="0"/>
                            <a:ea typeface="Cambria Math" panose="02040503050406030204" pitchFamily="18" charset="0"/>
                            <a:cs typeface="Calibri" panose="020F0502020204030204" pitchFamily="34" charset="0"/>
                          </a:rPr>
                          <m:t>𝑒</m:t>
                        </m:r>
                      </m:e>
                      <m:sub>
                        <m:r>
                          <a:rPr lang="en-US" altLang="en-US" b="0" i="1" smtClean="0">
                            <a:latin typeface="Cambria Math" panose="02040503050406030204" pitchFamily="18" charset="0"/>
                            <a:ea typeface="Cambria Math" panose="02040503050406030204" pitchFamily="18" charset="0"/>
                            <a:cs typeface="Calibri" panose="020F0502020204030204" pitchFamily="34" charset="0"/>
                          </a:rPr>
                          <m:t>𝑦</m:t>
                        </m:r>
                      </m:sub>
                    </m:sSub>
                    <m:r>
                      <a:rPr lang="en-US" altLang="en-US" i="0">
                        <a:latin typeface="Cambria Math" panose="02040503050406030204" pitchFamily="18" charset="0"/>
                        <a:ea typeface="Cambria Math" panose="02040503050406030204" pitchFamily="18" charset="0"/>
                        <a:cs typeface="Calibri" panose="020F0502020204030204" pitchFamily="34" charset="0"/>
                      </a:rPr>
                      <m:t>=</m:t>
                    </m:r>
                    <m:r>
                      <m:rPr>
                        <m:sty m:val="p"/>
                      </m:rPr>
                      <a:rPr lang="en-US" altLang="en-US" b="0" i="0" smtClean="0">
                        <a:latin typeface="Cambria Math" panose="02040503050406030204" pitchFamily="18" charset="0"/>
                        <a:ea typeface="Cambria Math" panose="02040503050406030204" pitchFamily="18" charset="0"/>
                        <a:cs typeface="Calibri" panose="020F0502020204030204" pitchFamily="34" charset="0"/>
                      </a:rPr>
                      <m:t>y</m:t>
                    </m:r>
                    <m:r>
                      <a:rPr lang="en-US" altLang="en-US" b="0" i="1" smtClean="0">
                        <a:latin typeface="Cambria Math" panose="02040503050406030204" pitchFamily="18" charset="0"/>
                        <a:ea typeface="Cambria Math" panose="02040503050406030204" pitchFamily="18" charset="0"/>
                        <a:cs typeface="Calibri" panose="020F0502020204030204" pitchFamily="34" charset="0"/>
                      </a:rPr>
                      <m:t>∙</m:t>
                    </m:r>
                    <m:r>
                      <m:rPr>
                        <m:sty m:val="p"/>
                      </m:rPr>
                      <a:rPr lang="en-US" altLang="en-US" b="0" i="0" smtClean="0">
                        <a:latin typeface="Cambria Math" panose="02040503050406030204" pitchFamily="18" charset="0"/>
                        <a:ea typeface="Cambria Math" panose="02040503050406030204" pitchFamily="18" charset="0"/>
                        <a:cs typeface="Calibri" panose="020F0502020204030204" pitchFamily="34" charset="0"/>
                      </a:rPr>
                      <m:t>ln</m:t>
                    </m:r>
                    <m:r>
                      <a:rPr lang="en-US" altLang="en-US" b="0" i="0" smtClean="0">
                        <a:latin typeface="Cambria Math" panose="02040503050406030204" pitchFamily="18" charset="0"/>
                        <a:ea typeface="Cambria Math" panose="02040503050406030204" pitchFamily="18" charset="0"/>
                        <a:cs typeface="Calibri" panose="020F0502020204030204" pitchFamily="34" charset="0"/>
                      </a:rPr>
                      <m:t>(10)</m:t>
                    </m:r>
                    <m:sSub>
                      <m:sSubPr>
                        <m:ctrlPr>
                          <a:rPr lang="en-US" altLang="en-US" b="0" i="1" smtClean="0">
                            <a:latin typeface="Cambria Math" panose="02040503050406030204" pitchFamily="18" charset="0"/>
                            <a:ea typeface="Cambria Math" panose="02040503050406030204" pitchFamily="18" charset="0"/>
                            <a:cs typeface="Calibri" panose="020F0502020204030204" pitchFamily="34" charset="0"/>
                          </a:rPr>
                        </m:ctrlPr>
                      </m:sSubPr>
                      <m:e>
                        <m:r>
                          <m:rPr>
                            <m:sty m:val="p"/>
                          </m:rPr>
                          <a:rPr lang="en-US" altLang="en-US" b="0" i="0" smtClean="0">
                            <a:latin typeface="Cambria Math" panose="02040503050406030204" pitchFamily="18" charset="0"/>
                            <a:ea typeface="Cambria Math" panose="02040503050406030204" pitchFamily="18" charset="0"/>
                            <a:cs typeface="Calibri" panose="020F0502020204030204" pitchFamily="34" charset="0"/>
                          </a:rPr>
                          <m:t>e</m:t>
                        </m:r>
                      </m:e>
                      <m:sub>
                        <m:r>
                          <m:rPr>
                            <m:sty m:val="p"/>
                          </m:rPr>
                          <a:rPr lang="en-US" altLang="en-US" b="0" i="0" smtClean="0">
                            <a:latin typeface="Cambria Math" panose="02040503050406030204" pitchFamily="18" charset="0"/>
                            <a:ea typeface="Cambria Math" panose="02040503050406030204" pitchFamily="18" charset="0"/>
                            <a:cs typeface="Calibri" panose="020F0502020204030204" pitchFamily="34" charset="0"/>
                          </a:rPr>
                          <m:t>x</m:t>
                        </m:r>
                      </m:sub>
                    </m:sSub>
                  </m:oMath>
                </a14:m>
                <a:endParaRPr lang="en-US" altLang="en-US" sz="2800" dirty="0" smtClean="0">
                  <a:latin typeface="Calibri" panose="020F0502020204030204" pitchFamily="34" charset="0"/>
                  <a:cs typeface="Calibri" panose="020F0502020204030204" pitchFamily="34" charset="0"/>
                </a:endParaRPr>
              </a:p>
              <a:p>
                <a:pPr algn="just">
                  <a:buFontTx/>
                  <a:buNone/>
                </a:pPr>
                <a:endParaRPr lang="en-US" altLang="en-US" dirty="0"/>
              </a:p>
            </p:txBody>
          </p:sp>
        </mc:Choice>
        <mc:Fallback xmlns="">
          <p:sp>
            <p:nvSpPr>
              <p:cNvPr id="269315" name="Rectangle 3"/>
              <p:cNvSpPr>
                <a:spLocks noGrp="1" noRot="1" noChangeAspect="1" noMove="1" noResize="1" noEditPoints="1" noAdjustHandles="1" noChangeArrowheads="1" noChangeShapeType="1" noTextEdit="1"/>
              </p:cNvSpPr>
              <p:nvPr>
                <p:ph idx="1"/>
              </p:nvPr>
            </p:nvSpPr>
            <p:spPr>
              <a:xfrm>
                <a:off x="327932" y="1045230"/>
                <a:ext cx="7772400" cy="2509307"/>
              </a:xfrm>
              <a:blipFill rotWithShape="0">
                <a:blip r:embed="rId2"/>
                <a:stretch>
                  <a:fillRect l="-1647" t="-2184" b="-4126"/>
                </a:stretch>
              </a:blipFill>
            </p:spPr>
            <p:txBody>
              <a:bodyPr/>
              <a:lstStyle/>
              <a:p>
                <a:r>
                  <a:rPr lang="en-US">
                    <a:noFill/>
                  </a:rPr>
                  <a:t> </a:t>
                </a:r>
              </a:p>
            </p:txBody>
          </p:sp>
        </mc:Fallback>
      </mc:AlternateContent>
      <p:sp>
        <p:nvSpPr>
          <p:cNvPr id="4" name="Right Arrow 3"/>
          <p:cNvSpPr/>
          <p:nvPr/>
        </p:nvSpPr>
        <p:spPr bwMode="auto">
          <a:xfrm>
            <a:off x="1943100" y="2364695"/>
            <a:ext cx="304800" cy="2286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sp>
        <p:nvSpPr>
          <p:cNvPr id="5" name="Right Arrow 4"/>
          <p:cNvSpPr/>
          <p:nvPr/>
        </p:nvSpPr>
        <p:spPr bwMode="auto">
          <a:xfrm>
            <a:off x="1943100" y="3054960"/>
            <a:ext cx="304800" cy="2286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sp>
        <p:nvSpPr>
          <p:cNvPr id="2" name="TextBox 1"/>
          <p:cNvSpPr txBox="1"/>
          <p:nvPr/>
        </p:nvSpPr>
        <p:spPr>
          <a:xfrm>
            <a:off x="4936711" y="2248163"/>
            <a:ext cx="474810" cy="461665"/>
          </a:xfrm>
          <a:prstGeom prst="rect">
            <a:avLst/>
          </a:prstGeom>
          <a:noFill/>
        </p:spPr>
        <p:txBody>
          <a:bodyPr wrap="none" rtlCol="0">
            <a:spAutoFit/>
          </a:bodyPr>
          <a:lstStyle/>
          <a:p>
            <a:r>
              <a:rPr lang="en-US" b="1" dirty="0" smtClean="0">
                <a:solidFill>
                  <a:srgbClr val="C00000"/>
                </a:solidFill>
              </a:rPr>
              <a:t>or</a:t>
            </a:r>
            <a:endParaRPr lang="en-US" b="1" dirty="0">
              <a:solidFill>
                <a:srgbClr val="C00000"/>
              </a:solidFill>
            </a:endParaRPr>
          </a:p>
        </p:txBody>
      </p:sp>
      <p:sp>
        <p:nvSpPr>
          <p:cNvPr id="7" name="Rectangle 6"/>
          <p:cNvSpPr/>
          <p:nvPr/>
        </p:nvSpPr>
        <p:spPr>
          <a:xfrm>
            <a:off x="327932" y="3530724"/>
            <a:ext cx="1241878" cy="461665"/>
          </a:xfrm>
          <a:prstGeom prst="rect">
            <a:avLst/>
          </a:prstGeom>
        </p:spPr>
        <p:txBody>
          <a:bodyPr wrap="none">
            <a:spAutoFit/>
          </a:bodyPr>
          <a:lstStyle/>
          <a:p>
            <a:pPr algn="just">
              <a:buFontTx/>
              <a:buNone/>
            </a:pPr>
            <a:r>
              <a:rPr lang="en-US" altLang="en-US" dirty="0">
                <a:solidFill>
                  <a:srgbClr val="C00000"/>
                </a:solidFill>
                <a:latin typeface="Calibri" panose="020F0502020204030204" pitchFamily="34" charset="0"/>
                <a:cs typeface="Calibri" panose="020F0502020204030204" pitchFamily="34" charset="0"/>
              </a:rPr>
              <a:t>Example</a:t>
            </a:r>
          </a:p>
        </p:txBody>
      </p:sp>
      <mc:AlternateContent xmlns:mc="http://schemas.openxmlformats.org/markup-compatibility/2006" xmlns:a14="http://schemas.microsoft.com/office/drawing/2010/main">
        <mc:Choice Requires="a14">
          <p:sp>
            <p:nvSpPr>
              <p:cNvPr id="8" name="Rectangle 7"/>
              <p:cNvSpPr/>
              <p:nvPr/>
            </p:nvSpPr>
            <p:spPr>
              <a:xfrm>
                <a:off x="76200" y="3992389"/>
                <a:ext cx="9067800" cy="2886496"/>
              </a:xfrm>
              <a:prstGeom prst="rect">
                <a:avLst/>
              </a:prstGeom>
            </p:spPr>
            <p:txBody>
              <a:bodyPr wrap="square">
                <a:spAutoFit/>
              </a:bodyPr>
              <a:lstStyle/>
              <a:p>
                <a:r>
                  <a:rPr lang="en-US" sz="2000" b="1" dirty="0" smtClean="0">
                    <a:latin typeface="Calibri" panose="020F0502020204030204" pitchFamily="34" charset="0"/>
                    <a:cs typeface="Calibri" panose="020F0502020204030204" pitchFamily="34" charset="0"/>
                  </a:rPr>
                  <a:t>The pH of a solution is defined as </a:t>
                </a:r>
                <a:r>
                  <a:rPr lang="en-US" sz="2000" b="1" dirty="0" smtClean="0">
                    <a:solidFill>
                      <a:schemeClr val="tx2"/>
                    </a:solidFill>
                    <a:latin typeface="Calibri" panose="020F0502020204030204" pitchFamily="34" charset="0"/>
                    <a:cs typeface="Calibri" panose="020F0502020204030204" pitchFamily="34" charset="0"/>
                  </a:rPr>
                  <a:t>pH = -</a:t>
                </a:r>
                <a:r>
                  <a:rPr lang="en-US" sz="2000" b="1" dirty="0" err="1" smtClean="0">
                    <a:solidFill>
                      <a:schemeClr val="tx2"/>
                    </a:solidFill>
                    <a:latin typeface="Calibri" panose="020F0502020204030204" pitchFamily="34" charset="0"/>
                    <a:cs typeface="Calibri" panose="020F0502020204030204" pitchFamily="34" charset="0"/>
                  </a:rPr>
                  <a:t>Iog</a:t>
                </a:r>
                <a:r>
                  <a:rPr lang="en-US" sz="2000" b="1" dirty="0" smtClean="0">
                    <a:solidFill>
                      <a:schemeClr val="tx2"/>
                    </a:solidFill>
                    <a:latin typeface="Calibri" panose="020F0502020204030204" pitchFamily="34" charset="0"/>
                    <a:cs typeface="Calibri" panose="020F0502020204030204" pitchFamily="34" charset="0"/>
                  </a:rPr>
                  <a:t>[H</a:t>
                </a:r>
                <a:r>
                  <a:rPr lang="en-US" sz="2000" b="1" baseline="30000" dirty="0" smtClean="0">
                    <a:solidFill>
                      <a:schemeClr val="tx2"/>
                    </a:solidFill>
                    <a:latin typeface="Calibri" panose="020F0502020204030204" pitchFamily="34" charset="0"/>
                    <a:cs typeface="Calibri" panose="020F0502020204030204" pitchFamily="34" charset="0"/>
                  </a:rPr>
                  <a:t>+</a:t>
                </a:r>
                <a:r>
                  <a:rPr lang="en-US" sz="2000" b="1" dirty="0" smtClean="0">
                    <a:solidFill>
                      <a:schemeClr val="tx2"/>
                    </a:solidFill>
                    <a:latin typeface="Calibri" panose="020F0502020204030204" pitchFamily="34" charset="0"/>
                    <a:cs typeface="Calibri" panose="020F0502020204030204" pitchFamily="34" charset="0"/>
                  </a:rPr>
                  <a:t>]  </a:t>
                </a:r>
              </a:p>
              <a:p>
                <a:r>
                  <a:rPr lang="en-US" sz="2000" b="1" dirty="0">
                    <a:latin typeface="Calibri" panose="020F0502020204030204" pitchFamily="34" charset="0"/>
                    <a:cs typeface="Calibri" panose="020F0502020204030204" pitchFamily="34" charset="0"/>
                  </a:rPr>
                  <a:t>w</a:t>
                </a:r>
                <a:r>
                  <a:rPr lang="en-US" sz="2000" b="1" dirty="0" smtClean="0">
                    <a:latin typeface="Calibri" panose="020F0502020204030204" pitchFamily="34" charset="0"/>
                    <a:cs typeface="Calibri" panose="020F0502020204030204" pitchFamily="34" charset="0"/>
                  </a:rPr>
                  <a:t>here, </a:t>
                </a:r>
                <a:r>
                  <a:rPr lang="en-US" sz="2000" b="1" dirty="0" smtClean="0">
                    <a:solidFill>
                      <a:schemeClr val="tx2"/>
                    </a:solidFill>
                    <a:latin typeface="Calibri" panose="020F0502020204030204" pitchFamily="34" charset="0"/>
                    <a:cs typeface="Calibri" panose="020F0502020204030204" pitchFamily="34" charset="0"/>
                  </a:rPr>
                  <a:t>[H</a:t>
                </a:r>
                <a:r>
                  <a:rPr lang="en-US" sz="2000" b="1" baseline="30000" dirty="0" smtClean="0">
                    <a:solidFill>
                      <a:schemeClr val="tx2"/>
                    </a:solidFill>
                    <a:latin typeface="Calibri" panose="020F0502020204030204" pitchFamily="34" charset="0"/>
                    <a:cs typeface="Calibri" panose="020F0502020204030204" pitchFamily="34" charset="0"/>
                  </a:rPr>
                  <a:t>+</a:t>
                </a:r>
                <a:r>
                  <a:rPr lang="en-US" sz="2000" b="1" dirty="0" smtClean="0">
                    <a:solidFill>
                      <a:schemeClr val="tx2"/>
                    </a:solidFill>
                    <a:latin typeface="Calibri" panose="020F0502020204030204" pitchFamily="34" charset="0"/>
                    <a:cs typeface="Calibri" panose="020F0502020204030204" pitchFamily="34" charset="0"/>
                  </a:rPr>
                  <a:t>]</a:t>
                </a:r>
                <a:r>
                  <a:rPr lang="en-US" sz="2000" b="1" dirty="0" smtClean="0">
                    <a:latin typeface="Calibri" panose="020F0502020204030204" pitchFamily="34" charset="0"/>
                    <a:cs typeface="Calibri" panose="020F0502020204030204" pitchFamily="34" charset="0"/>
                  </a:rPr>
                  <a:t> is the molar concentration of H</a:t>
                </a:r>
                <a:r>
                  <a:rPr lang="en-US" sz="2000" b="1" baseline="30000" dirty="0" smtClean="0">
                    <a:latin typeface="Calibri" panose="020F0502020204030204" pitchFamily="34" charset="0"/>
                    <a:cs typeface="Calibri" panose="020F0502020204030204" pitchFamily="34" charset="0"/>
                  </a:rPr>
                  <a:t>+</a:t>
                </a:r>
                <a:r>
                  <a:rPr lang="en-US" sz="2000" b="1" dirty="0" smtClean="0">
                    <a:latin typeface="Calibri" panose="020F0502020204030204" pitchFamily="34" charset="0"/>
                    <a:cs typeface="Calibri" panose="020F0502020204030204" pitchFamily="34" charset="0"/>
                  </a:rPr>
                  <a:t>. If the pH of a solution is 3.72 ± 0.03 M, what is the [H</a:t>
                </a:r>
                <a:r>
                  <a:rPr lang="en-US" sz="2000" b="1" baseline="30000" dirty="0" smtClean="0">
                    <a:latin typeface="Calibri" panose="020F0502020204030204" pitchFamily="34" charset="0"/>
                    <a:cs typeface="Calibri" panose="020F0502020204030204" pitchFamily="34" charset="0"/>
                  </a:rPr>
                  <a:t>+</a:t>
                </a:r>
                <a:r>
                  <a:rPr lang="en-US" sz="2000" b="1" dirty="0" smtClean="0">
                    <a:latin typeface="Calibri" panose="020F0502020204030204" pitchFamily="34" charset="0"/>
                    <a:cs typeface="Calibri" panose="020F0502020204030204" pitchFamily="34" charset="0"/>
                  </a:rPr>
                  <a:t>] and its absolute uncertainty? </a:t>
                </a:r>
              </a:p>
              <a:p>
                <a:endParaRPr lang="en-US" b="1" dirty="0">
                  <a:latin typeface="Calibri" panose="020F0502020204030204" pitchFamily="34" charset="0"/>
                  <a:cs typeface="Calibri" panose="020F0502020204030204" pitchFamily="34" charset="0"/>
                </a:endParaRPr>
              </a:p>
              <a:p>
                <a:r>
                  <a:rPr lang="en-US" sz="2000" b="1" dirty="0" smtClean="0">
                    <a:solidFill>
                      <a:srgbClr val="C00000"/>
                    </a:solidFill>
                    <a:latin typeface="Calibri" panose="020F0502020204030204" pitchFamily="34" charset="0"/>
                    <a:cs typeface="Calibri" panose="020F0502020204030204" pitchFamily="34" charset="0"/>
                  </a:rPr>
                  <a:t>[H</a:t>
                </a:r>
                <a:r>
                  <a:rPr lang="en-US" sz="2000" b="1" baseline="30000" dirty="0" smtClean="0">
                    <a:solidFill>
                      <a:srgbClr val="C00000"/>
                    </a:solidFill>
                    <a:latin typeface="Calibri" panose="020F0502020204030204" pitchFamily="34" charset="0"/>
                    <a:cs typeface="Calibri" panose="020F0502020204030204" pitchFamily="34" charset="0"/>
                  </a:rPr>
                  <a:t>+</a:t>
                </a:r>
                <a:r>
                  <a:rPr lang="en-US" sz="2000" b="1" dirty="0" smtClean="0">
                    <a:solidFill>
                      <a:srgbClr val="C00000"/>
                    </a:solidFill>
                    <a:latin typeface="Calibri" panose="020F0502020204030204" pitchFamily="34" charset="0"/>
                    <a:cs typeface="Calibri" panose="020F0502020204030204" pitchFamily="34" charset="0"/>
                  </a:rPr>
                  <a:t>]=10</a:t>
                </a:r>
                <a:r>
                  <a:rPr lang="en-US" sz="2000" b="1" baseline="30000" dirty="0" smtClean="0">
                    <a:solidFill>
                      <a:srgbClr val="C00000"/>
                    </a:solidFill>
                    <a:latin typeface="Calibri" panose="020F0502020204030204" pitchFamily="34" charset="0"/>
                    <a:cs typeface="Calibri" panose="020F0502020204030204" pitchFamily="34" charset="0"/>
                  </a:rPr>
                  <a:t>-pH</a:t>
                </a:r>
                <a:r>
                  <a:rPr lang="en-US" sz="2000" b="1" dirty="0" smtClean="0">
                    <a:solidFill>
                      <a:srgbClr val="C00000"/>
                    </a:solidFill>
                    <a:latin typeface="Calibri" panose="020F0502020204030204" pitchFamily="34" charset="0"/>
                    <a:cs typeface="Calibri" panose="020F0502020204030204" pitchFamily="34" charset="0"/>
                  </a:rPr>
                  <a:t> =10</a:t>
                </a:r>
                <a:r>
                  <a:rPr lang="en-US" sz="2000" b="1" baseline="30000" dirty="0" smtClean="0">
                    <a:solidFill>
                      <a:srgbClr val="C00000"/>
                    </a:solidFill>
                    <a:latin typeface="Calibri" panose="020F0502020204030204" pitchFamily="34" charset="0"/>
                    <a:cs typeface="Calibri" panose="020F0502020204030204" pitchFamily="34" charset="0"/>
                  </a:rPr>
                  <a:t>-3.72</a:t>
                </a:r>
                <a:r>
                  <a:rPr lang="en-US" sz="2000" b="1" dirty="0" smtClean="0">
                    <a:solidFill>
                      <a:srgbClr val="C00000"/>
                    </a:solidFill>
                    <a:latin typeface="Calibri" panose="020F0502020204030204" pitchFamily="34" charset="0"/>
                    <a:cs typeface="Calibri" panose="020F0502020204030204" pitchFamily="34" charset="0"/>
                  </a:rPr>
                  <a:t> = 1.91 x 10</a:t>
                </a:r>
                <a:r>
                  <a:rPr lang="en-US" sz="2000" b="1" baseline="30000" dirty="0" smtClean="0">
                    <a:solidFill>
                      <a:srgbClr val="C00000"/>
                    </a:solidFill>
                    <a:latin typeface="Calibri" panose="020F0502020204030204" pitchFamily="34" charset="0"/>
                    <a:cs typeface="Calibri" panose="020F0502020204030204" pitchFamily="34" charset="0"/>
                  </a:rPr>
                  <a:t>-4 </a:t>
                </a:r>
                <a:r>
                  <a:rPr lang="en-US" sz="2000" b="1" dirty="0" smtClean="0">
                    <a:solidFill>
                      <a:srgbClr val="C00000"/>
                    </a:solidFill>
                    <a:latin typeface="Calibri" panose="020F0502020204030204" pitchFamily="34" charset="0"/>
                    <a:cs typeface="Calibri" panose="020F0502020204030204" pitchFamily="34" charset="0"/>
                  </a:rPr>
                  <a:t>M ; </a:t>
                </a:r>
                <a14:m>
                  <m:oMath xmlns:m="http://schemas.openxmlformats.org/officeDocument/2006/math">
                    <m:sSub>
                      <m:sSubPr>
                        <m:ctrlPr>
                          <a:rPr lang="en-US" altLang="en-US" sz="2000" i="1">
                            <a:latin typeface="Cambria Math" panose="02040503050406030204" pitchFamily="18" charset="0"/>
                            <a:ea typeface="Cambria Math" panose="02040503050406030204" pitchFamily="18" charset="0"/>
                            <a:cs typeface="Calibri" panose="020F0502020204030204" pitchFamily="34" charset="0"/>
                          </a:rPr>
                        </m:ctrlPr>
                      </m:sSubPr>
                      <m:e>
                        <m:r>
                          <a:rPr lang="en-US" altLang="en-US" sz="2000" i="1">
                            <a:latin typeface="Cambria Math" panose="02040503050406030204" pitchFamily="18" charset="0"/>
                            <a:ea typeface="Cambria Math" panose="02040503050406030204" pitchFamily="18" charset="0"/>
                            <a:cs typeface="Calibri" panose="020F0502020204030204" pitchFamily="34" charset="0"/>
                          </a:rPr>
                          <m:t>𝑒</m:t>
                        </m:r>
                      </m:e>
                      <m:sub>
                        <m:r>
                          <a:rPr lang="en-US" altLang="en-US" sz="2000" i="1">
                            <a:latin typeface="Cambria Math" panose="02040503050406030204" pitchFamily="18" charset="0"/>
                            <a:ea typeface="Cambria Math" panose="02040503050406030204" pitchFamily="18" charset="0"/>
                            <a:cs typeface="Calibri" panose="020F0502020204030204" pitchFamily="34" charset="0"/>
                          </a:rPr>
                          <m:t>𝑦</m:t>
                        </m:r>
                      </m:sub>
                    </m:sSub>
                    <m:r>
                      <a:rPr lang="en-US" altLang="en-US" sz="2000">
                        <a:latin typeface="Cambria Math" panose="02040503050406030204" pitchFamily="18" charset="0"/>
                        <a:ea typeface="Cambria Math" panose="02040503050406030204" pitchFamily="18" charset="0"/>
                        <a:cs typeface="Calibri" panose="020F0502020204030204" pitchFamily="34" charset="0"/>
                      </a:rPr>
                      <m:t>=</m:t>
                    </m:r>
                    <m:r>
                      <m:rPr>
                        <m:sty m:val="p"/>
                      </m:rPr>
                      <a:rPr lang="en-US" altLang="en-US" sz="2000">
                        <a:latin typeface="Cambria Math" panose="02040503050406030204" pitchFamily="18" charset="0"/>
                        <a:ea typeface="Cambria Math" panose="02040503050406030204" pitchFamily="18" charset="0"/>
                        <a:cs typeface="Calibri" panose="020F0502020204030204" pitchFamily="34" charset="0"/>
                      </a:rPr>
                      <m:t>y</m:t>
                    </m:r>
                    <m:r>
                      <a:rPr lang="en-US" altLang="en-US" sz="2000" i="1">
                        <a:latin typeface="Cambria Math" panose="02040503050406030204" pitchFamily="18" charset="0"/>
                        <a:ea typeface="Cambria Math" panose="02040503050406030204" pitchFamily="18" charset="0"/>
                        <a:cs typeface="Calibri" panose="020F0502020204030204" pitchFamily="34" charset="0"/>
                      </a:rPr>
                      <m:t>∙</m:t>
                    </m:r>
                    <m:r>
                      <m:rPr>
                        <m:sty m:val="p"/>
                      </m:rPr>
                      <a:rPr lang="en-US" altLang="en-US" sz="2000">
                        <a:latin typeface="Cambria Math" panose="02040503050406030204" pitchFamily="18" charset="0"/>
                        <a:ea typeface="Cambria Math" panose="02040503050406030204" pitchFamily="18" charset="0"/>
                        <a:cs typeface="Calibri" panose="020F0502020204030204" pitchFamily="34" charset="0"/>
                      </a:rPr>
                      <m:t>ln</m:t>
                    </m:r>
                    <m:r>
                      <a:rPr lang="en-US" altLang="en-US" sz="2000">
                        <a:latin typeface="Cambria Math" panose="02040503050406030204" pitchFamily="18" charset="0"/>
                        <a:ea typeface="Cambria Math" panose="02040503050406030204" pitchFamily="18" charset="0"/>
                        <a:cs typeface="Calibri" panose="020F0502020204030204" pitchFamily="34" charset="0"/>
                      </a:rPr>
                      <m:t>(10)</m:t>
                    </m:r>
                    <m:sSub>
                      <m:sSubPr>
                        <m:ctrlPr>
                          <a:rPr lang="en-US" altLang="en-US" sz="2000" i="1">
                            <a:latin typeface="Cambria Math" panose="02040503050406030204" pitchFamily="18" charset="0"/>
                            <a:ea typeface="Cambria Math" panose="02040503050406030204" pitchFamily="18" charset="0"/>
                            <a:cs typeface="Calibri" panose="020F0502020204030204" pitchFamily="34" charset="0"/>
                          </a:rPr>
                        </m:ctrlPr>
                      </m:sSubPr>
                      <m:e>
                        <m:r>
                          <m:rPr>
                            <m:sty m:val="p"/>
                          </m:rPr>
                          <a:rPr lang="en-US" altLang="en-US" sz="2000">
                            <a:latin typeface="Cambria Math" panose="02040503050406030204" pitchFamily="18" charset="0"/>
                            <a:ea typeface="Cambria Math" panose="02040503050406030204" pitchFamily="18" charset="0"/>
                            <a:cs typeface="Calibri" panose="020F0502020204030204" pitchFamily="34" charset="0"/>
                          </a:rPr>
                          <m:t>e</m:t>
                        </m:r>
                      </m:e>
                      <m:sub>
                        <m:r>
                          <m:rPr>
                            <m:sty m:val="p"/>
                          </m:rPr>
                          <a:rPr lang="en-US" altLang="en-US" sz="2000">
                            <a:latin typeface="Cambria Math" panose="02040503050406030204" pitchFamily="18" charset="0"/>
                            <a:ea typeface="Cambria Math" panose="02040503050406030204" pitchFamily="18" charset="0"/>
                            <a:cs typeface="Calibri" panose="020F0502020204030204" pitchFamily="34" charset="0"/>
                          </a:rPr>
                          <m:t>x</m:t>
                        </m:r>
                      </m:sub>
                    </m:sSub>
                  </m:oMath>
                </a14:m>
                <a:r>
                  <a:rPr lang="en-US" sz="2000" b="1" dirty="0" smtClean="0">
                    <a:solidFill>
                      <a:srgbClr val="C00000"/>
                    </a:solidFill>
                    <a:latin typeface="Calibri" panose="020F0502020204030204" pitchFamily="34" charset="0"/>
                    <a:cs typeface="Calibri" panose="020F0502020204030204" pitchFamily="34" charset="0"/>
                  </a:rPr>
                  <a:t> = </a:t>
                </a:r>
                <a:r>
                  <a:rPr lang="en-US" sz="2000" b="1" dirty="0">
                    <a:solidFill>
                      <a:srgbClr val="C00000"/>
                    </a:solidFill>
                    <a:latin typeface="Calibri" panose="020F0502020204030204" pitchFamily="34" charset="0"/>
                    <a:cs typeface="Calibri" panose="020F0502020204030204" pitchFamily="34" charset="0"/>
                  </a:rPr>
                  <a:t>(1.91 x 10</a:t>
                </a:r>
                <a:r>
                  <a:rPr lang="en-US" sz="2000" b="1" baseline="30000" dirty="0">
                    <a:solidFill>
                      <a:srgbClr val="C00000"/>
                    </a:solidFill>
                    <a:latin typeface="Calibri" panose="020F0502020204030204" pitchFamily="34" charset="0"/>
                    <a:cs typeface="Calibri" panose="020F0502020204030204" pitchFamily="34" charset="0"/>
                  </a:rPr>
                  <a:t>-4 </a:t>
                </a:r>
                <a:r>
                  <a:rPr lang="en-US" sz="2000" b="1" dirty="0" smtClean="0">
                    <a:solidFill>
                      <a:srgbClr val="C00000"/>
                    </a:solidFill>
                    <a:latin typeface="Calibri" panose="020F0502020204030204" pitchFamily="34" charset="0"/>
                    <a:cs typeface="Calibri" panose="020F0502020204030204" pitchFamily="34" charset="0"/>
                  </a:rPr>
                  <a:t>M) (2.3026) (0.03)  </a:t>
                </a:r>
              </a:p>
              <a:p>
                <a:r>
                  <a:rPr lang="en-US" sz="2000" b="1" dirty="0">
                    <a:solidFill>
                      <a:srgbClr val="C00000"/>
                    </a:solidFill>
                    <a:latin typeface="Calibri" panose="020F0502020204030204" pitchFamily="34" charset="0"/>
                    <a:cs typeface="Calibri" panose="020F0502020204030204" pitchFamily="34" charset="0"/>
                  </a:rPr>
                  <a:t> </a:t>
                </a:r>
                <a:r>
                  <a:rPr lang="en-US" sz="2000" b="1" dirty="0" smtClean="0">
                    <a:solidFill>
                      <a:srgbClr val="C00000"/>
                    </a:solidFill>
                    <a:latin typeface="Calibri" panose="020F0502020204030204" pitchFamily="34" charset="0"/>
                    <a:cs typeface="Calibri" panose="020F0502020204030204" pitchFamily="34" charset="0"/>
                  </a:rPr>
                  <a:t>                                                                                                  =1.32 </a:t>
                </a:r>
                <a:r>
                  <a:rPr lang="en-US" sz="2000" b="1" dirty="0">
                    <a:solidFill>
                      <a:srgbClr val="C00000"/>
                    </a:solidFill>
                    <a:latin typeface="Calibri" panose="020F0502020204030204" pitchFamily="34" charset="0"/>
                    <a:cs typeface="Calibri" panose="020F0502020204030204" pitchFamily="34" charset="0"/>
                  </a:rPr>
                  <a:t>x </a:t>
                </a:r>
                <a:r>
                  <a:rPr lang="en-US" sz="2000" b="1" smtClean="0">
                    <a:solidFill>
                      <a:srgbClr val="C00000"/>
                    </a:solidFill>
                    <a:latin typeface="Calibri" panose="020F0502020204030204" pitchFamily="34" charset="0"/>
                    <a:cs typeface="Calibri" panose="020F0502020204030204" pitchFamily="34" charset="0"/>
                  </a:rPr>
                  <a:t>10</a:t>
                </a:r>
                <a:r>
                  <a:rPr lang="en-US" sz="2000" b="1" baseline="30000" smtClean="0">
                    <a:solidFill>
                      <a:srgbClr val="C00000"/>
                    </a:solidFill>
                    <a:latin typeface="Calibri" panose="020F0502020204030204" pitchFamily="34" charset="0"/>
                    <a:cs typeface="Calibri" panose="020F0502020204030204" pitchFamily="34" charset="0"/>
                  </a:rPr>
                  <a:t>-5</a:t>
                </a:r>
                <a:r>
                  <a:rPr lang="en-US" sz="2000" b="1" smtClean="0">
                    <a:solidFill>
                      <a:srgbClr val="C00000"/>
                    </a:solidFill>
                    <a:latin typeface="Calibri" panose="020F0502020204030204" pitchFamily="34" charset="0"/>
                    <a:cs typeface="Calibri" panose="020F0502020204030204" pitchFamily="34" charset="0"/>
                  </a:rPr>
                  <a:t> = 0.132 </a:t>
                </a:r>
                <a:r>
                  <a:rPr lang="en-US" sz="2000" b="1" dirty="0">
                    <a:solidFill>
                      <a:srgbClr val="C00000"/>
                    </a:solidFill>
                    <a:latin typeface="Calibri" panose="020F0502020204030204" pitchFamily="34" charset="0"/>
                    <a:cs typeface="Calibri" panose="020F0502020204030204" pitchFamily="34" charset="0"/>
                  </a:rPr>
                  <a:t>x </a:t>
                </a:r>
                <a:r>
                  <a:rPr lang="en-US" sz="2000" b="1" dirty="0" smtClean="0">
                    <a:solidFill>
                      <a:srgbClr val="C00000"/>
                    </a:solidFill>
                    <a:latin typeface="Calibri" panose="020F0502020204030204" pitchFamily="34" charset="0"/>
                    <a:cs typeface="Calibri" panose="020F0502020204030204" pitchFamily="34" charset="0"/>
                  </a:rPr>
                  <a:t>10</a:t>
                </a:r>
                <a:r>
                  <a:rPr lang="en-US" sz="2000" b="1" baseline="30000" dirty="0" smtClean="0">
                    <a:solidFill>
                      <a:srgbClr val="C00000"/>
                    </a:solidFill>
                    <a:latin typeface="Calibri" panose="020F0502020204030204" pitchFamily="34" charset="0"/>
                    <a:cs typeface="Calibri" panose="020F0502020204030204" pitchFamily="34" charset="0"/>
                  </a:rPr>
                  <a:t>-4</a:t>
                </a:r>
                <a:endParaRPr lang="en-US" sz="2000" b="1" dirty="0">
                  <a:solidFill>
                    <a:srgbClr val="C00000"/>
                  </a:solidFill>
                  <a:latin typeface="Calibri" panose="020F0502020204030204" pitchFamily="34" charset="0"/>
                  <a:cs typeface="Calibri" panose="020F0502020204030204" pitchFamily="34" charset="0"/>
                </a:endParaRPr>
              </a:p>
              <a:p>
                <a:endParaRPr lang="en-US" sz="2000" b="1" dirty="0" smtClean="0">
                  <a:solidFill>
                    <a:srgbClr val="C00000"/>
                  </a:solidFill>
                  <a:latin typeface="Calibri" panose="020F0502020204030204" pitchFamily="34" charset="0"/>
                  <a:cs typeface="Calibri" panose="020F0502020204030204" pitchFamily="34" charset="0"/>
                </a:endParaRPr>
              </a:p>
              <a:p>
                <a:r>
                  <a:rPr lang="en-US" sz="2000" b="1" dirty="0" smtClean="0">
                    <a:solidFill>
                      <a:srgbClr val="C00000"/>
                    </a:solidFill>
                    <a:latin typeface="Calibri" panose="020F0502020204030204" pitchFamily="34" charset="0"/>
                    <a:cs typeface="Calibri" panose="020F0502020204030204" pitchFamily="34" charset="0"/>
                  </a:rPr>
                  <a:t>The total [H</a:t>
                </a:r>
                <a:r>
                  <a:rPr lang="en-US" sz="2000" b="1" baseline="30000" dirty="0" smtClean="0">
                    <a:solidFill>
                      <a:srgbClr val="C00000"/>
                    </a:solidFill>
                    <a:latin typeface="Calibri" panose="020F0502020204030204" pitchFamily="34" charset="0"/>
                    <a:cs typeface="Calibri" panose="020F0502020204030204" pitchFamily="34" charset="0"/>
                  </a:rPr>
                  <a:t>+</a:t>
                </a:r>
                <a:r>
                  <a:rPr lang="en-US" sz="2000" b="1" dirty="0" smtClean="0">
                    <a:solidFill>
                      <a:srgbClr val="C00000"/>
                    </a:solidFill>
                    <a:latin typeface="Calibri" panose="020F0502020204030204" pitchFamily="34" charset="0"/>
                    <a:cs typeface="Calibri" panose="020F0502020204030204" pitchFamily="34" charset="0"/>
                  </a:rPr>
                  <a:t>] concentration would be </a:t>
                </a:r>
                <a:r>
                  <a:rPr lang="en-US" sz="2000" b="1" dirty="0">
                    <a:latin typeface="Calibri" panose="020F0502020204030204" pitchFamily="34" charset="0"/>
                    <a:cs typeface="Calibri" panose="020F0502020204030204" pitchFamily="34" charset="0"/>
                  </a:rPr>
                  <a:t>1.9 (± 0.1) </a:t>
                </a:r>
                <a:r>
                  <a:rPr lang="en-US" sz="2000" b="1" dirty="0" smtClean="0">
                    <a:latin typeface="Calibri" panose="020F0502020204030204" pitchFamily="34" charset="0"/>
                    <a:cs typeface="Calibri" panose="020F0502020204030204" pitchFamily="34" charset="0"/>
                  </a:rPr>
                  <a:t>x10</a:t>
                </a:r>
                <a:r>
                  <a:rPr lang="en-US" sz="2000" b="1" baseline="30000" dirty="0" smtClean="0">
                    <a:latin typeface="Calibri" panose="020F0502020204030204" pitchFamily="34" charset="0"/>
                    <a:cs typeface="Calibri" panose="020F0502020204030204" pitchFamily="34" charset="0"/>
                  </a:rPr>
                  <a:t>-4 </a:t>
                </a:r>
                <a:r>
                  <a:rPr lang="en-US" sz="2000" b="1" dirty="0" smtClean="0">
                    <a:latin typeface="Calibri" panose="020F0502020204030204" pitchFamily="34" charset="0"/>
                    <a:cs typeface="Calibri" panose="020F0502020204030204" pitchFamily="34" charset="0"/>
                  </a:rPr>
                  <a:t>M</a:t>
                </a:r>
              </a:p>
              <a:p>
                <a:endParaRPr lang="en-US" sz="1600" b="1" dirty="0">
                  <a:latin typeface="Calibri" panose="020F0502020204030204" pitchFamily="34" charset="0"/>
                  <a:cs typeface="Calibri" panose="020F050202020403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76200" y="3992389"/>
                <a:ext cx="9067800" cy="2886496"/>
              </a:xfrm>
              <a:prstGeom prst="rect">
                <a:avLst/>
              </a:prstGeom>
              <a:blipFill rotWithShape="0">
                <a:blip r:embed="rId3"/>
                <a:stretch>
                  <a:fillRect l="-740" t="-1268" r="-807"/>
                </a:stretch>
              </a:blipFill>
            </p:spPr>
            <p:txBody>
              <a:bodyPr/>
              <a:lstStyle/>
              <a:p>
                <a:r>
                  <a:rPr lang="en-US">
                    <a:noFill/>
                  </a:rPr>
                  <a:t> </a:t>
                </a:r>
              </a:p>
            </p:txBody>
          </p:sp>
        </mc:Fallback>
      </mc:AlternateContent>
    </p:spTree>
    <p:extLst>
      <p:ext uri="{BB962C8B-B14F-4D97-AF65-F5344CB8AC3E}">
        <p14:creationId xmlns:p14="http://schemas.microsoft.com/office/powerpoint/2010/main" val="383999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70339" name="Rectangle 3"/>
              <p:cNvSpPr>
                <a:spLocks noGrp="1" noChangeArrowheads="1"/>
              </p:cNvSpPr>
              <p:nvPr>
                <p:ph idx="1"/>
              </p:nvPr>
            </p:nvSpPr>
            <p:spPr>
              <a:xfrm>
                <a:off x="914400" y="976312"/>
                <a:ext cx="7772400" cy="4800600"/>
              </a:xfrm>
            </p:spPr>
            <p:txBody>
              <a:bodyPr/>
              <a:lstStyle/>
              <a:p>
                <a:pPr algn="just">
                  <a:buFontTx/>
                  <a:buNone/>
                </a:pPr>
                <a:r>
                  <a:rPr lang="en-US" altLang="en-US" dirty="0" smtClean="0">
                    <a:solidFill>
                      <a:srgbClr val="C00000"/>
                    </a:solidFill>
                    <a:latin typeface="Calibri" panose="020F0502020204030204" pitchFamily="34" charset="0"/>
                    <a:cs typeface="Calibri" panose="020F0502020204030204" pitchFamily="34" charset="0"/>
                  </a:rPr>
                  <a:t>Exponents and Logarithms</a:t>
                </a:r>
              </a:p>
              <a:p>
                <a:pPr algn="just">
                  <a:buFontTx/>
                  <a:buNone/>
                </a:pPr>
                <a:r>
                  <a:rPr lang="en-US" altLang="en-US" dirty="0">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uncertainty for </a:t>
                </a:r>
                <a:r>
                  <a:rPr lang="en-US" altLang="en-US" sz="2800" dirty="0" smtClean="0">
                    <a:latin typeface="Calibri" panose="020F0502020204030204" pitchFamily="34" charset="0"/>
                    <a:cs typeface="Calibri" panose="020F0502020204030204" pitchFamily="34" charset="0"/>
                  </a:rPr>
                  <a:t>logarithms</a:t>
                </a:r>
              </a:p>
              <a:p>
                <a:pPr algn="just">
                  <a:buFontTx/>
                  <a:buNone/>
                </a:pPr>
                <a14:m>
                  <m:oMathPara xmlns:m="http://schemas.openxmlformats.org/officeDocument/2006/math">
                    <m:oMathParaPr>
                      <m:jc m:val="centerGroup"/>
                    </m:oMathParaPr>
                    <m:oMath xmlns:m="http://schemas.openxmlformats.org/officeDocument/2006/math">
                      <m:sSub>
                        <m:sSubPr>
                          <m:ctrlPr>
                            <a:rPr lang="en-US" altLang="en-US" i="1">
                              <a:latin typeface="Cambria Math" panose="02040503050406030204" pitchFamily="18" charset="0"/>
                              <a:cs typeface="Calibri" panose="020F0502020204030204" pitchFamily="34" charset="0"/>
                            </a:rPr>
                          </m:ctrlPr>
                        </m:sSubPr>
                        <m:e>
                          <m:r>
                            <m:rPr>
                              <m:sty m:val="p"/>
                            </m:rPr>
                            <a:rPr lang="en-US" altLang="en-US">
                              <a:latin typeface="Cambria Math" panose="02040503050406030204" pitchFamily="18" charset="0"/>
                              <a:cs typeface="Calibri" panose="020F0502020204030204" pitchFamily="34" charset="0"/>
                            </a:rPr>
                            <m:t>y</m:t>
                          </m:r>
                          <m:r>
                            <a:rPr lang="en-US" altLang="en-US">
                              <a:latin typeface="Cambria Math" panose="02040503050406030204" pitchFamily="18" charset="0"/>
                              <a:cs typeface="Calibri" panose="020F0502020204030204" pitchFamily="34" charset="0"/>
                            </a:rPr>
                            <m:t>=</m:t>
                          </m:r>
                          <m:func>
                            <m:funcPr>
                              <m:ctrlPr>
                                <a:rPr lang="en-US" altLang="en-US" i="1">
                                  <a:latin typeface="Cambria Math" panose="02040503050406030204" pitchFamily="18" charset="0"/>
                                  <a:cs typeface="Calibri" panose="020F0502020204030204" pitchFamily="34" charset="0"/>
                                </a:rPr>
                              </m:ctrlPr>
                            </m:funcPr>
                            <m:fName>
                              <m:r>
                                <m:rPr>
                                  <m:sty m:val="p"/>
                                </m:rPr>
                                <a:rPr lang="en-US" altLang="en-US">
                                  <a:latin typeface="Cambria Math" panose="02040503050406030204" pitchFamily="18" charset="0"/>
                                  <a:cs typeface="Calibri" panose="020F0502020204030204" pitchFamily="34" charset="0"/>
                                </a:rPr>
                                <m:t>log</m:t>
                              </m:r>
                            </m:fName>
                            <m:e>
                              <m:d>
                                <m:dPr>
                                  <m:ctrlPr>
                                    <a:rPr lang="en-US" altLang="en-US" i="1">
                                      <a:latin typeface="Cambria Math" panose="02040503050406030204" pitchFamily="18" charset="0"/>
                                      <a:cs typeface="Calibri" panose="020F0502020204030204" pitchFamily="34" charset="0"/>
                                    </a:rPr>
                                  </m:ctrlPr>
                                </m:dPr>
                                <m:e>
                                  <m:r>
                                    <m:rPr>
                                      <m:sty m:val="p"/>
                                    </m:rPr>
                                    <a:rPr lang="en-US" altLang="en-US">
                                      <a:latin typeface="Cambria Math" panose="02040503050406030204" pitchFamily="18" charset="0"/>
                                      <a:cs typeface="Calibri" panose="020F0502020204030204" pitchFamily="34" charset="0"/>
                                    </a:rPr>
                                    <m:t>x</m:t>
                                  </m:r>
                                </m:e>
                              </m:d>
                            </m:e>
                          </m:func>
                          <m:r>
                            <a:rPr lang="en-US" altLang="en-US" b="0" i="0" smtClean="0">
                              <a:latin typeface="Cambria Math" panose="02040503050406030204" pitchFamily="18" charset="0"/>
                              <a:cs typeface="Calibri" panose="020F0502020204030204" pitchFamily="34" charset="0"/>
                            </a:rPr>
                            <m:t>                      </m:t>
                          </m:r>
                          <m:r>
                            <m:rPr>
                              <m:sty m:val="p"/>
                            </m:rPr>
                            <a:rPr lang="en-US" altLang="en-US">
                              <a:latin typeface="Cambria Math" panose="02040503050406030204" pitchFamily="18" charset="0"/>
                              <a:cs typeface="Calibri" panose="020F0502020204030204" pitchFamily="34" charset="0"/>
                            </a:rPr>
                            <m:t>e</m:t>
                          </m:r>
                        </m:e>
                        <m:sub>
                          <m:r>
                            <m:rPr>
                              <m:sty m:val="p"/>
                            </m:rPr>
                            <a:rPr lang="en-US" altLang="en-US">
                              <a:latin typeface="Cambria Math" panose="02040503050406030204" pitchFamily="18" charset="0"/>
                              <a:cs typeface="Calibri" panose="020F0502020204030204" pitchFamily="34" charset="0"/>
                            </a:rPr>
                            <m:t>y</m:t>
                          </m:r>
                        </m:sub>
                      </m:sSub>
                      <m:r>
                        <a:rPr lang="en-US" altLang="en-US">
                          <a:latin typeface="Cambria Math" panose="02040503050406030204" pitchFamily="18" charset="0"/>
                          <a:cs typeface="Calibri" panose="020F0502020204030204" pitchFamily="34" charset="0"/>
                        </a:rPr>
                        <m:t>=</m:t>
                      </m:r>
                      <m:f>
                        <m:fPr>
                          <m:ctrlPr>
                            <a:rPr lang="en-US" altLang="en-US" i="1">
                              <a:latin typeface="Cambria Math" panose="02040503050406030204" pitchFamily="18" charset="0"/>
                              <a:cs typeface="Calibri" panose="020F0502020204030204" pitchFamily="34" charset="0"/>
                            </a:rPr>
                          </m:ctrlPr>
                        </m:fPr>
                        <m:num>
                          <m:r>
                            <a:rPr lang="en-US" altLang="en-US">
                              <a:latin typeface="Cambria Math" panose="02040503050406030204" pitchFamily="18" charset="0"/>
                              <a:cs typeface="Calibri" panose="020F0502020204030204" pitchFamily="34" charset="0"/>
                            </a:rPr>
                            <m:t>1</m:t>
                          </m:r>
                        </m:num>
                        <m:den>
                          <m:r>
                            <m:rPr>
                              <m:sty m:val="p"/>
                            </m:rPr>
                            <a:rPr lang="en-US" altLang="en-US">
                              <a:latin typeface="Cambria Math" panose="02040503050406030204" pitchFamily="18" charset="0"/>
                              <a:cs typeface="Calibri" panose="020F0502020204030204" pitchFamily="34" charset="0"/>
                            </a:rPr>
                            <m:t>ln</m:t>
                          </m:r>
                          <m:r>
                            <a:rPr lang="en-US" altLang="en-US">
                              <a:latin typeface="Cambria Math" panose="02040503050406030204" pitchFamily="18" charset="0"/>
                              <a:cs typeface="Calibri" panose="020F0502020204030204" pitchFamily="34" charset="0"/>
                            </a:rPr>
                            <m:t>⁡(10)</m:t>
                          </m:r>
                        </m:den>
                      </m:f>
                      <m:r>
                        <a:rPr lang="en-US" altLang="en-US">
                          <a:latin typeface="Cambria Math" panose="02040503050406030204" pitchFamily="18" charset="0"/>
                          <a:ea typeface="Cambria Math" panose="02040503050406030204" pitchFamily="18" charset="0"/>
                          <a:cs typeface="Calibri" panose="020F0502020204030204" pitchFamily="34" charset="0"/>
                        </a:rPr>
                        <m:t>∙</m:t>
                      </m:r>
                      <m:f>
                        <m:fPr>
                          <m:ctrlPr>
                            <a:rPr lang="en-US" altLang="en-US" i="1">
                              <a:latin typeface="Cambria Math" panose="02040503050406030204" pitchFamily="18" charset="0"/>
                              <a:ea typeface="Cambria Math" panose="02040503050406030204" pitchFamily="18" charset="0"/>
                              <a:cs typeface="Calibri" panose="020F0502020204030204" pitchFamily="34" charset="0"/>
                            </a:rPr>
                          </m:ctrlPr>
                        </m:fPr>
                        <m:num>
                          <m:sSub>
                            <m:sSubPr>
                              <m:ctrlPr>
                                <a:rPr lang="en-US" alt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altLang="en-US" b="0" i="1" smtClean="0">
                                  <a:latin typeface="Cambria Math" panose="02040503050406030204" pitchFamily="18" charset="0"/>
                                  <a:ea typeface="Cambria Math" panose="02040503050406030204" pitchFamily="18" charset="0"/>
                                  <a:cs typeface="Calibri" panose="020F0502020204030204" pitchFamily="34" charset="0"/>
                                </a:rPr>
                                <m:t>𝑒</m:t>
                              </m:r>
                            </m:e>
                            <m:sub>
                              <m:r>
                                <a:rPr lang="en-US" altLang="en-US" b="0" i="1" smtClean="0">
                                  <a:latin typeface="Cambria Math" panose="02040503050406030204" pitchFamily="18" charset="0"/>
                                  <a:ea typeface="Cambria Math" panose="02040503050406030204" pitchFamily="18" charset="0"/>
                                  <a:cs typeface="Calibri" panose="020F0502020204030204" pitchFamily="34" charset="0"/>
                                </a:rPr>
                                <m:t>𝑥</m:t>
                              </m:r>
                            </m:sub>
                          </m:sSub>
                        </m:num>
                        <m:den>
                          <m:r>
                            <m:rPr>
                              <m:sty m:val="p"/>
                            </m:rPr>
                            <a:rPr lang="en-US" altLang="en-US">
                              <a:latin typeface="Cambria Math" panose="02040503050406030204" pitchFamily="18" charset="0"/>
                              <a:ea typeface="Cambria Math" panose="02040503050406030204" pitchFamily="18" charset="0"/>
                              <a:cs typeface="Calibri" panose="020F0502020204030204" pitchFamily="34" charset="0"/>
                            </a:rPr>
                            <m:t>x</m:t>
                          </m:r>
                        </m:den>
                      </m:f>
                    </m:oMath>
                  </m:oMathPara>
                </a14:m>
                <a:endParaRPr lang="en-US" altLang="en-US" dirty="0">
                  <a:latin typeface="Calibri" panose="020F0502020204030204" pitchFamily="34" charset="0"/>
                  <a:cs typeface="Calibri" panose="020F0502020204030204" pitchFamily="34" charset="0"/>
                </a:endParaRPr>
              </a:p>
              <a:p>
                <a:pPr algn="just">
                  <a:buFontTx/>
                  <a:buNone/>
                </a:pPr>
                <a:r>
                  <a:rPr lang="en-US" altLang="en-US" dirty="0"/>
                  <a:t>	</a:t>
                </a:r>
                <a:endParaRPr lang="en-US" altLang="en-US" dirty="0" smtClean="0"/>
              </a:p>
              <a:p>
                <a:pPr algn="just">
                  <a:buFontTx/>
                  <a:buNone/>
                </a:pPr>
                <a:r>
                  <a:rPr lang="en-US" altLang="en-US" sz="2800" dirty="0" smtClean="0">
                    <a:latin typeface="Calibri" panose="020F0502020204030204" pitchFamily="34" charset="0"/>
                    <a:cs typeface="Calibri" panose="020F0502020204030204" pitchFamily="34" charset="0"/>
                  </a:rPr>
                  <a:t>uncertainty </a:t>
                </a:r>
                <a:r>
                  <a:rPr lang="en-US" altLang="en-US" sz="2800" dirty="0">
                    <a:latin typeface="Calibri" panose="020F0502020204030204" pitchFamily="34" charset="0"/>
                    <a:cs typeface="Calibri" panose="020F0502020204030204" pitchFamily="34" charset="0"/>
                  </a:rPr>
                  <a:t>for </a:t>
                </a:r>
                <a:r>
                  <a:rPr lang="en-US" altLang="en-US" sz="2800" dirty="0" smtClean="0">
                    <a:latin typeface="Calibri" panose="020F0502020204030204" pitchFamily="34" charset="0"/>
                    <a:cs typeface="Calibri" panose="020F0502020204030204" pitchFamily="34" charset="0"/>
                  </a:rPr>
                  <a:t>antilogarithms   </a:t>
                </a:r>
              </a:p>
              <a:p>
                <a:pPr>
                  <a:lnSpc>
                    <a:spcPct val="40000"/>
                  </a:lnSpc>
                  <a:buFontTx/>
                  <a:buNone/>
                </a:pPr>
                <a:endParaRPr lang="en-US" altLang="en-US" dirty="0" smtClean="0">
                  <a:latin typeface="Calibri" panose="020F0502020204030204" pitchFamily="34" charset="0"/>
                  <a:cs typeface="Calibri" panose="020F0502020204030204" pitchFamily="34" charset="0"/>
                </a:endParaRPr>
              </a:p>
              <a:p>
                <a:pPr>
                  <a:lnSpc>
                    <a:spcPct val="40000"/>
                  </a:lnSpc>
                  <a:buFontTx/>
                  <a:buNone/>
                </a:pPr>
                <a14:m>
                  <m:oMathPara xmlns:m="http://schemas.openxmlformats.org/officeDocument/2006/math">
                    <m:oMathParaPr>
                      <m:jc m:val="centerGroup"/>
                    </m:oMathParaPr>
                    <m:oMath xmlns:m="http://schemas.openxmlformats.org/officeDocument/2006/math">
                      <m:sSub>
                        <m:sSubPr>
                          <m:ctrlPr>
                            <a:rPr lang="en-US" altLang="en-US" i="1">
                              <a:latin typeface="Cambria Math" panose="02040503050406030204" pitchFamily="18" charset="0"/>
                              <a:cs typeface="Calibri" panose="020F0502020204030204" pitchFamily="34" charset="0"/>
                            </a:rPr>
                          </m:ctrlPr>
                        </m:sSubPr>
                        <m:e>
                          <m:r>
                            <m:rPr>
                              <m:sty m:val="p"/>
                            </m:rPr>
                            <a:rPr lang="en-US" altLang="en-US" i="0">
                              <a:latin typeface="Cambria Math" panose="02040503050406030204" pitchFamily="18" charset="0"/>
                              <a:cs typeface="Calibri" panose="020F0502020204030204" pitchFamily="34" charset="0"/>
                            </a:rPr>
                            <m:t>y</m:t>
                          </m:r>
                          <m:r>
                            <a:rPr lang="en-US" altLang="en-US" i="0">
                              <a:latin typeface="Cambria Math" panose="02040503050406030204" pitchFamily="18" charset="0"/>
                              <a:cs typeface="Calibri" panose="020F0502020204030204" pitchFamily="34" charset="0"/>
                            </a:rPr>
                            <m:t>=</m:t>
                          </m:r>
                          <m:func>
                            <m:funcPr>
                              <m:ctrlPr>
                                <a:rPr lang="en-US" altLang="en-US" i="1">
                                  <a:latin typeface="Cambria Math" panose="02040503050406030204" pitchFamily="18" charset="0"/>
                                  <a:cs typeface="Calibri" panose="020F0502020204030204" pitchFamily="34" charset="0"/>
                                </a:rPr>
                              </m:ctrlPr>
                            </m:funcPr>
                            <m:fName>
                              <m:r>
                                <m:rPr>
                                  <m:sty m:val="p"/>
                                </m:rPr>
                                <a:rPr lang="en-US" altLang="en-US" i="0">
                                  <a:latin typeface="Cambria Math" panose="02040503050406030204" pitchFamily="18" charset="0"/>
                                  <a:cs typeface="Calibri" panose="020F0502020204030204" pitchFamily="34" charset="0"/>
                                </a:rPr>
                                <m:t>l</m:t>
                              </m:r>
                              <m:r>
                                <m:rPr>
                                  <m:sty m:val="p"/>
                                </m:rPr>
                                <a:rPr lang="en-US" altLang="en-US" b="0" i="0" smtClean="0">
                                  <a:latin typeface="Cambria Math" panose="02040503050406030204" pitchFamily="18" charset="0"/>
                                  <a:cs typeface="Calibri" panose="020F0502020204030204" pitchFamily="34" charset="0"/>
                                </a:rPr>
                                <m:t>n</m:t>
                              </m:r>
                            </m:fName>
                            <m:e>
                              <m:d>
                                <m:dPr>
                                  <m:ctrlPr>
                                    <a:rPr lang="en-US" altLang="en-US" i="1">
                                      <a:latin typeface="Cambria Math" panose="02040503050406030204" pitchFamily="18" charset="0"/>
                                      <a:cs typeface="Calibri" panose="020F0502020204030204" pitchFamily="34" charset="0"/>
                                    </a:rPr>
                                  </m:ctrlPr>
                                </m:dPr>
                                <m:e>
                                  <m:r>
                                    <m:rPr>
                                      <m:sty m:val="p"/>
                                    </m:rPr>
                                    <a:rPr lang="en-US" altLang="en-US" i="0">
                                      <a:latin typeface="Cambria Math" panose="02040503050406030204" pitchFamily="18" charset="0"/>
                                      <a:cs typeface="Calibri" panose="020F0502020204030204" pitchFamily="34" charset="0"/>
                                    </a:rPr>
                                    <m:t>x</m:t>
                                  </m:r>
                                </m:e>
                              </m:d>
                            </m:e>
                          </m:func>
                          <m:r>
                            <a:rPr lang="en-US" altLang="en-US" b="0" i="0" smtClean="0">
                              <a:latin typeface="Cambria Math" panose="02040503050406030204" pitchFamily="18" charset="0"/>
                              <a:cs typeface="Calibri" panose="020F0502020204030204" pitchFamily="34" charset="0"/>
                            </a:rPr>
                            <m:t>            </m:t>
                          </m:r>
                          <m:r>
                            <m:rPr>
                              <m:sty m:val="p"/>
                            </m:rPr>
                            <a:rPr lang="en-US" altLang="en-US" i="0">
                              <a:latin typeface="Cambria Math" panose="02040503050406030204" pitchFamily="18" charset="0"/>
                              <a:cs typeface="Calibri" panose="020F0502020204030204" pitchFamily="34" charset="0"/>
                            </a:rPr>
                            <m:t>e</m:t>
                          </m:r>
                        </m:e>
                        <m:sub>
                          <m:r>
                            <m:rPr>
                              <m:sty m:val="p"/>
                            </m:rPr>
                            <a:rPr lang="en-US" altLang="en-US" i="0">
                              <a:latin typeface="Cambria Math" panose="02040503050406030204" pitchFamily="18" charset="0"/>
                              <a:cs typeface="Calibri" panose="020F0502020204030204" pitchFamily="34" charset="0"/>
                            </a:rPr>
                            <m:t>y</m:t>
                          </m:r>
                        </m:sub>
                      </m:sSub>
                      <m:r>
                        <a:rPr lang="en-US" altLang="en-US" i="0">
                          <a:latin typeface="Cambria Math" panose="02040503050406030204" pitchFamily="18" charset="0"/>
                          <a:cs typeface="Calibri" panose="020F0502020204030204" pitchFamily="34" charset="0"/>
                        </a:rPr>
                        <m:t>=</m:t>
                      </m:r>
                      <m:f>
                        <m:fPr>
                          <m:ctrlPr>
                            <a:rPr lang="en-US" altLang="en-US" i="1">
                              <a:latin typeface="Cambria Math" panose="02040503050406030204" pitchFamily="18" charset="0"/>
                              <a:ea typeface="Cambria Math" panose="02040503050406030204" pitchFamily="18" charset="0"/>
                              <a:cs typeface="Calibri" panose="020F0502020204030204" pitchFamily="34" charset="0"/>
                            </a:rPr>
                          </m:ctrlPr>
                        </m:fPr>
                        <m:num>
                          <m:sSub>
                            <m:sSubPr>
                              <m:ctrlPr>
                                <a:rPr lang="en-US" altLang="en-US" i="1">
                                  <a:latin typeface="Cambria Math" panose="02040503050406030204" pitchFamily="18" charset="0"/>
                                  <a:ea typeface="Cambria Math" panose="02040503050406030204" pitchFamily="18" charset="0"/>
                                  <a:cs typeface="Calibri" panose="020F0502020204030204" pitchFamily="34" charset="0"/>
                                </a:rPr>
                              </m:ctrlPr>
                            </m:sSubPr>
                            <m:e>
                              <m:r>
                                <a:rPr lang="en-US" altLang="en-US" i="1">
                                  <a:latin typeface="Cambria Math" panose="02040503050406030204" pitchFamily="18" charset="0"/>
                                  <a:ea typeface="Cambria Math" panose="02040503050406030204" pitchFamily="18" charset="0"/>
                                  <a:cs typeface="Calibri" panose="020F0502020204030204" pitchFamily="34" charset="0"/>
                                </a:rPr>
                                <m:t>𝑒</m:t>
                              </m:r>
                            </m:e>
                            <m:sub>
                              <m:r>
                                <a:rPr lang="en-US" altLang="en-US" i="1">
                                  <a:latin typeface="Cambria Math" panose="02040503050406030204" pitchFamily="18" charset="0"/>
                                  <a:ea typeface="Cambria Math" panose="02040503050406030204" pitchFamily="18" charset="0"/>
                                  <a:cs typeface="Calibri" panose="020F0502020204030204" pitchFamily="34" charset="0"/>
                                </a:rPr>
                                <m:t>𝑥</m:t>
                              </m:r>
                            </m:sub>
                          </m:sSub>
                        </m:num>
                        <m:den>
                          <m:r>
                            <m:rPr>
                              <m:sty m:val="p"/>
                            </m:rPr>
                            <a:rPr lang="en-US" altLang="en-US">
                              <a:latin typeface="Cambria Math" panose="02040503050406030204" pitchFamily="18" charset="0"/>
                              <a:ea typeface="Cambria Math" panose="02040503050406030204" pitchFamily="18" charset="0"/>
                              <a:cs typeface="Calibri" panose="020F0502020204030204" pitchFamily="34" charset="0"/>
                            </a:rPr>
                            <m:t>x</m:t>
                          </m:r>
                        </m:den>
                      </m:f>
                    </m:oMath>
                  </m:oMathPara>
                </a14:m>
                <a:endParaRPr lang="en-US" altLang="en-US" dirty="0">
                  <a:latin typeface="Calibri" panose="020F0502020204030204" pitchFamily="34" charset="0"/>
                  <a:cs typeface="Calibri" panose="020F0502020204030204" pitchFamily="34" charset="0"/>
                </a:endParaRPr>
              </a:p>
              <a:p>
                <a:pPr>
                  <a:lnSpc>
                    <a:spcPct val="60000"/>
                  </a:lnSpc>
                  <a:buFontTx/>
                  <a:buNone/>
                </a:pPr>
                <a:r>
                  <a:rPr lang="en-US" altLang="en-US" dirty="0"/>
                  <a:t>				       </a:t>
                </a:r>
              </a:p>
            </p:txBody>
          </p:sp>
        </mc:Choice>
        <mc:Fallback>
          <p:sp>
            <p:nvSpPr>
              <p:cNvPr id="270339" name="Rectangle 3"/>
              <p:cNvSpPr>
                <a:spLocks noGrp="1" noRot="1" noChangeAspect="1" noMove="1" noResize="1" noEditPoints="1" noAdjustHandles="1" noChangeArrowheads="1" noChangeShapeType="1" noTextEdit="1"/>
              </p:cNvSpPr>
              <p:nvPr>
                <p:ph idx="1"/>
              </p:nvPr>
            </p:nvSpPr>
            <p:spPr>
              <a:xfrm>
                <a:off x="914400" y="976312"/>
                <a:ext cx="7772400" cy="4800600"/>
              </a:xfrm>
              <a:blipFill rotWithShape="0">
                <a:blip r:embed="rId2"/>
                <a:stretch>
                  <a:fillRect l="-1961" t="-1650"/>
                </a:stretch>
              </a:blipFill>
            </p:spPr>
            <p:txBody>
              <a:bodyPr/>
              <a:lstStyle/>
              <a:p>
                <a:r>
                  <a:rPr lang="en-US">
                    <a:noFill/>
                  </a:rPr>
                  <a:t> </a:t>
                </a:r>
              </a:p>
            </p:txBody>
          </p:sp>
        </mc:Fallback>
      </mc:AlternateContent>
      <p:sp>
        <p:nvSpPr>
          <p:cNvPr id="270338" name="Rectangle 2"/>
          <p:cNvSpPr>
            <a:spLocks noGrp="1" noChangeArrowheads="1"/>
          </p:cNvSpPr>
          <p:nvPr>
            <p:ph type="title"/>
          </p:nvPr>
        </p:nvSpPr>
        <p:spPr>
          <a:xfrm>
            <a:off x="685800" y="152400"/>
            <a:ext cx="7772400" cy="838200"/>
          </a:xfrm>
        </p:spPr>
        <p:txBody>
          <a:bodyPr/>
          <a:lstStyle/>
          <a:p>
            <a:r>
              <a:rPr lang="en-US" altLang="en-US" sz="4000" b="1" dirty="0">
                <a:latin typeface="Calibri" panose="020F0502020204030204" pitchFamily="34" charset="0"/>
                <a:cs typeface="Calibri" panose="020F0502020204030204" pitchFamily="34" charset="0"/>
              </a:rPr>
              <a:t>Propagation of </a:t>
            </a:r>
            <a:r>
              <a:rPr lang="en-US" altLang="en-US" sz="4000" b="1" dirty="0" smtClean="0">
                <a:latin typeface="Calibri" panose="020F0502020204030204" pitchFamily="34" charset="0"/>
                <a:cs typeface="Calibri" panose="020F0502020204030204" pitchFamily="34" charset="0"/>
              </a:rPr>
              <a:t>Error</a:t>
            </a:r>
            <a:endParaRPr lang="en-US" altLang="en-US" sz="4000" b="1" dirty="0">
              <a:latin typeface="Calibri" panose="020F0502020204030204" pitchFamily="34" charset="0"/>
              <a:cs typeface="Calibri" panose="020F0502020204030204" pitchFamily="34" charset="0"/>
            </a:endParaRPr>
          </a:p>
        </p:txBody>
      </p:sp>
      <p:sp>
        <p:nvSpPr>
          <p:cNvPr id="4" name="Right Arrow 3"/>
          <p:cNvSpPr/>
          <p:nvPr/>
        </p:nvSpPr>
        <p:spPr bwMode="auto">
          <a:xfrm>
            <a:off x="4038600" y="2514600"/>
            <a:ext cx="304800" cy="2286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sp>
        <p:nvSpPr>
          <p:cNvPr id="5" name="Right Arrow 4"/>
          <p:cNvSpPr/>
          <p:nvPr/>
        </p:nvSpPr>
        <p:spPr bwMode="auto">
          <a:xfrm>
            <a:off x="4648200" y="4495800"/>
            <a:ext cx="304800" cy="2286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0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0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0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0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033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0339">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685800" y="152400"/>
            <a:ext cx="7772400" cy="762000"/>
          </a:xfrm>
          <a:noFill/>
          <a:ln/>
        </p:spPr>
        <p:txBody>
          <a:bodyPr lIns="92075" tIns="46038" rIns="92075" bIns="46038"/>
          <a:lstStyle/>
          <a:p>
            <a:r>
              <a:rPr lang="en-US" altLang="en-US" sz="4000" b="1" dirty="0">
                <a:solidFill>
                  <a:srgbClr val="C00000"/>
                </a:solidFill>
                <a:latin typeface="Calibri" panose="020F0502020204030204" pitchFamily="34" charset="0"/>
                <a:cs typeface="Calibri" panose="020F0502020204030204" pitchFamily="34" charset="0"/>
              </a:rPr>
              <a:t>Counting Significant Figures</a:t>
            </a:r>
          </a:p>
        </p:txBody>
      </p:sp>
      <p:sp>
        <p:nvSpPr>
          <p:cNvPr id="244739" name="Rectangle 3"/>
          <p:cNvSpPr>
            <a:spLocks noGrp="1" noChangeArrowheads="1"/>
          </p:cNvSpPr>
          <p:nvPr>
            <p:ph idx="1"/>
          </p:nvPr>
        </p:nvSpPr>
        <p:spPr>
          <a:xfrm>
            <a:off x="457200" y="990600"/>
            <a:ext cx="8229600" cy="4953000"/>
          </a:xfrm>
          <a:noFill/>
          <a:ln/>
        </p:spPr>
        <p:txBody>
          <a:bodyPr lIns="92075" tIns="46038" rIns="92075" bIns="46038"/>
          <a:lstStyle/>
          <a:p>
            <a:pPr>
              <a:lnSpc>
                <a:spcPct val="90000"/>
              </a:lnSpc>
              <a:buFontTx/>
              <a:buNone/>
            </a:pPr>
            <a:endParaRPr lang="en-US" altLang="en-US" sz="2800" dirty="0" smtClean="0">
              <a:latin typeface="Calibri" panose="020F0502020204030204" pitchFamily="34" charset="0"/>
              <a:cs typeface="Calibri" panose="020F0502020204030204" pitchFamily="34" charset="0"/>
            </a:endParaRPr>
          </a:p>
          <a:p>
            <a:pPr>
              <a:lnSpc>
                <a:spcPct val="90000"/>
              </a:lnSpc>
              <a:buFontTx/>
              <a:buNone/>
            </a:pPr>
            <a:r>
              <a:rPr lang="en-US" altLang="en-US" sz="2800" dirty="0" smtClean="0">
                <a:latin typeface="Calibri" panose="020F0502020204030204" pitchFamily="34" charset="0"/>
                <a:cs typeface="Calibri" panose="020F0502020204030204" pitchFamily="34" charset="0"/>
              </a:rPr>
              <a:t>Rules </a:t>
            </a:r>
            <a:r>
              <a:rPr lang="en-US" altLang="en-US" sz="2800" dirty="0">
                <a:latin typeface="Calibri" panose="020F0502020204030204" pitchFamily="34" charset="0"/>
                <a:cs typeface="Calibri" panose="020F0502020204030204" pitchFamily="34" charset="0"/>
              </a:rPr>
              <a:t>for determining which digits are </a:t>
            </a:r>
            <a:r>
              <a:rPr lang="en-US" altLang="en-US" sz="2800" dirty="0" smtClean="0">
                <a:latin typeface="Calibri" panose="020F0502020204030204" pitchFamily="34" charset="0"/>
                <a:cs typeface="Calibri" panose="020F0502020204030204" pitchFamily="34" charset="0"/>
              </a:rPr>
              <a:t>significant:</a:t>
            </a:r>
          </a:p>
          <a:p>
            <a:pPr>
              <a:lnSpc>
                <a:spcPct val="90000"/>
              </a:lnSpc>
              <a:buFontTx/>
              <a:buNone/>
            </a:pPr>
            <a:endParaRPr lang="en-US" altLang="en-US" sz="2800" dirty="0">
              <a:latin typeface="Calibri" panose="020F0502020204030204" pitchFamily="34" charset="0"/>
              <a:cs typeface="Calibri" panose="020F0502020204030204" pitchFamily="34" charset="0"/>
            </a:endParaRPr>
          </a:p>
          <a:p>
            <a:pPr marL="514350" indent="-514350">
              <a:lnSpc>
                <a:spcPct val="90000"/>
              </a:lnSpc>
              <a:buFontTx/>
              <a:buAutoNum type="arabicPeriod"/>
            </a:pPr>
            <a:r>
              <a:rPr lang="en-US" altLang="en-US" sz="2800" dirty="0" smtClean="0">
                <a:latin typeface="Calibri" panose="020F0502020204030204" pitchFamily="34" charset="0"/>
                <a:cs typeface="Calibri" panose="020F0502020204030204" pitchFamily="34" charset="0"/>
              </a:rPr>
              <a:t>All </a:t>
            </a:r>
            <a:r>
              <a:rPr lang="en-US" altLang="en-US" sz="2800" dirty="0">
                <a:latin typeface="Calibri" panose="020F0502020204030204" pitchFamily="34" charset="0"/>
                <a:cs typeface="Calibri" panose="020F0502020204030204" pitchFamily="34" charset="0"/>
              </a:rPr>
              <a:t>non-zero numbers are significant</a:t>
            </a:r>
            <a:r>
              <a:rPr lang="en-US" altLang="en-US" sz="2800" dirty="0" smtClean="0">
                <a:latin typeface="Calibri" panose="020F0502020204030204" pitchFamily="34" charset="0"/>
                <a:cs typeface="Calibri" panose="020F0502020204030204" pitchFamily="34" charset="0"/>
              </a:rPr>
              <a:t>.</a:t>
            </a:r>
          </a:p>
          <a:p>
            <a:pPr marL="0" indent="0">
              <a:lnSpc>
                <a:spcPct val="90000"/>
              </a:lnSpc>
              <a:buNone/>
            </a:pPr>
            <a:endParaRPr lang="en-US" altLang="en-US" sz="2800" dirty="0">
              <a:latin typeface="Calibri" panose="020F0502020204030204" pitchFamily="34" charset="0"/>
              <a:cs typeface="Calibri" panose="020F0502020204030204" pitchFamily="34" charset="0"/>
            </a:endParaRPr>
          </a:p>
          <a:p>
            <a:pPr marL="514350" indent="-514350">
              <a:lnSpc>
                <a:spcPct val="90000"/>
              </a:lnSpc>
              <a:buFontTx/>
              <a:buAutoNum type="arabicPeriod" startAt="2"/>
            </a:pPr>
            <a:r>
              <a:rPr lang="en-US" altLang="en-US" sz="2800" dirty="0" smtClean="0">
                <a:latin typeface="Calibri" panose="020F0502020204030204" pitchFamily="34" charset="0"/>
                <a:cs typeface="Calibri" panose="020F0502020204030204" pitchFamily="34" charset="0"/>
              </a:rPr>
              <a:t>Zeros </a:t>
            </a:r>
            <a:r>
              <a:rPr lang="en-US" altLang="en-US" sz="2800" dirty="0">
                <a:latin typeface="Calibri" panose="020F0502020204030204" pitchFamily="34" charset="0"/>
                <a:cs typeface="Calibri" panose="020F0502020204030204" pitchFamily="34" charset="0"/>
              </a:rPr>
              <a:t>between non-zero numbers are significant. </a:t>
            </a:r>
            <a:endParaRPr lang="en-US" altLang="en-US" sz="2800" dirty="0" smtClean="0">
              <a:latin typeface="Calibri" panose="020F0502020204030204" pitchFamily="34" charset="0"/>
              <a:cs typeface="Calibri" panose="020F0502020204030204" pitchFamily="34" charset="0"/>
            </a:endParaRPr>
          </a:p>
          <a:p>
            <a:pPr marL="0" indent="0">
              <a:lnSpc>
                <a:spcPct val="90000"/>
              </a:lnSpc>
              <a:buNone/>
            </a:pPr>
            <a:endParaRPr lang="en-US" altLang="en-US" sz="2800" dirty="0">
              <a:latin typeface="Calibri" panose="020F0502020204030204" pitchFamily="34" charset="0"/>
              <a:cs typeface="Calibri" panose="020F0502020204030204" pitchFamily="34" charset="0"/>
            </a:endParaRPr>
          </a:p>
          <a:p>
            <a:pPr marL="514350" indent="-514350">
              <a:lnSpc>
                <a:spcPct val="90000"/>
              </a:lnSpc>
              <a:buFontTx/>
              <a:buAutoNum type="arabicPeriod" startAt="3"/>
            </a:pPr>
            <a:r>
              <a:rPr lang="en-US" altLang="en-US" sz="2800" dirty="0" smtClean="0">
                <a:latin typeface="Calibri" panose="020F0502020204030204" pitchFamily="34" charset="0"/>
                <a:cs typeface="Calibri" panose="020F0502020204030204" pitchFamily="34" charset="0"/>
              </a:rPr>
              <a:t>Zeros </a:t>
            </a:r>
            <a:r>
              <a:rPr lang="en-US" altLang="en-US" sz="2800" dirty="0">
                <a:latin typeface="Calibri" panose="020F0502020204030204" pitchFamily="34" charset="0"/>
                <a:cs typeface="Calibri" panose="020F0502020204030204" pitchFamily="34" charset="0"/>
              </a:rPr>
              <a:t>to the right of the non-zero number </a:t>
            </a:r>
            <a:r>
              <a:rPr lang="en-US" altLang="en-US" sz="2800" b="1" dirty="0">
                <a:latin typeface="Calibri" panose="020F0502020204030204" pitchFamily="34" charset="0"/>
                <a:cs typeface="Calibri" panose="020F0502020204030204" pitchFamily="34" charset="0"/>
              </a:rPr>
              <a:t>and</a:t>
            </a:r>
            <a:r>
              <a:rPr lang="en-US" altLang="en-US" sz="2800" dirty="0">
                <a:latin typeface="Calibri" panose="020F0502020204030204" pitchFamily="34" charset="0"/>
                <a:cs typeface="Calibri" panose="020F0502020204030204" pitchFamily="34" charset="0"/>
              </a:rPr>
              <a:t> to the right of the decimal point are significant</a:t>
            </a:r>
            <a:r>
              <a:rPr lang="en-US" altLang="en-US" sz="2800" dirty="0" smtClean="0">
                <a:latin typeface="Calibri" panose="020F0502020204030204" pitchFamily="34" charset="0"/>
                <a:cs typeface="Calibri" panose="020F0502020204030204" pitchFamily="34" charset="0"/>
              </a:rPr>
              <a:t>.</a:t>
            </a:r>
          </a:p>
          <a:p>
            <a:pPr marL="0" indent="0">
              <a:lnSpc>
                <a:spcPct val="90000"/>
              </a:lnSpc>
              <a:buNone/>
            </a:pPr>
            <a:endParaRPr lang="en-US" altLang="en-US" sz="2800" dirty="0">
              <a:latin typeface="Calibri" panose="020F0502020204030204" pitchFamily="34" charset="0"/>
              <a:cs typeface="Calibri" panose="020F0502020204030204" pitchFamily="34" charset="0"/>
            </a:endParaRPr>
          </a:p>
          <a:p>
            <a:pPr>
              <a:lnSpc>
                <a:spcPct val="90000"/>
              </a:lnSpc>
              <a:buFontTx/>
              <a:buNone/>
            </a:pPr>
            <a:r>
              <a:rPr lang="en-US" altLang="en-US" sz="2800" dirty="0">
                <a:latin typeface="Calibri" panose="020F0502020204030204" pitchFamily="34" charset="0"/>
                <a:cs typeface="Calibri" panose="020F0502020204030204" pitchFamily="34" charset="0"/>
              </a:rPr>
              <a:t>4.	Zeros before non-zero numbers are </a:t>
            </a:r>
            <a:r>
              <a:rPr lang="en-US" altLang="en-US" sz="2800" b="1" u="sng" dirty="0">
                <a:latin typeface="Calibri" panose="020F0502020204030204" pitchFamily="34" charset="0"/>
                <a:cs typeface="Calibri" panose="020F0502020204030204" pitchFamily="34" charset="0"/>
              </a:rPr>
              <a:t>not</a:t>
            </a:r>
            <a:r>
              <a:rPr lang="en-US" altLang="en-US" sz="2800" dirty="0">
                <a:latin typeface="Calibri" panose="020F0502020204030204" pitchFamily="34" charset="0"/>
                <a:cs typeface="Calibri" panose="020F0502020204030204" pitchFamily="34" charset="0"/>
              </a:rPr>
              <a:t> significant.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47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473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4739">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4739">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47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685800" y="152400"/>
            <a:ext cx="7772400" cy="685800"/>
          </a:xfrm>
          <a:noFill/>
          <a:ln/>
        </p:spPr>
        <p:txBody>
          <a:bodyPr lIns="92075" tIns="46038" rIns="92075" bIns="46038"/>
          <a:lstStyle/>
          <a:p>
            <a:r>
              <a:rPr lang="en-US" altLang="en-US" sz="4000" b="1" dirty="0">
                <a:latin typeface="Calibri" panose="020F0502020204030204" pitchFamily="34" charset="0"/>
                <a:cs typeface="Calibri" panose="020F0502020204030204" pitchFamily="34" charset="0"/>
              </a:rPr>
              <a:t>Significant Figures</a:t>
            </a:r>
          </a:p>
        </p:txBody>
      </p:sp>
      <p:sp>
        <p:nvSpPr>
          <p:cNvPr id="246787" name="Rectangle 3"/>
          <p:cNvSpPr>
            <a:spLocks noGrp="1" noChangeArrowheads="1"/>
          </p:cNvSpPr>
          <p:nvPr>
            <p:ph idx="1"/>
          </p:nvPr>
        </p:nvSpPr>
        <p:spPr>
          <a:xfrm>
            <a:off x="685800" y="762000"/>
            <a:ext cx="7772400" cy="4114800"/>
          </a:xfrm>
          <a:noFill/>
          <a:ln/>
        </p:spPr>
        <p:txBody>
          <a:bodyPr lIns="92075" tIns="46038" rIns="92075" bIns="46038"/>
          <a:lstStyle/>
          <a:p>
            <a:pPr>
              <a:buFontTx/>
              <a:buNone/>
            </a:pPr>
            <a:endParaRPr lang="en-US" altLang="en-US" dirty="0"/>
          </a:p>
          <a:p>
            <a:pPr>
              <a:buFontTx/>
              <a:buNone/>
            </a:pPr>
            <a:r>
              <a:rPr lang="en-US" altLang="en-US" sz="2800" dirty="0" smtClean="0">
                <a:latin typeface="Calibri" panose="020F0502020204030204" pitchFamily="34" charset="0"/>
                <a:cs typeface="Calibri" panose="020F0502020204030204" pitchFamily="34" charset="0"/>
              </a:rPr>
              <a:t>     When </a:t>
            </a:r>
            <a:r>
              <a:rPr lang="en-US" altLang="en-US" sz="2800" dirty="0">
                <a:latin typeface="Calibri" panose="020F0502020204030204" pitchFamily="34" charset="0"/>
                <a:cs typeface="Calibri" panose="020F0502020204030204" pitchFamily="34" charset="0"/>
              </a:rPr>
              <a:t>reading the scale of any apparatus, you should interpolate between the markings.  It is usually possible to estimate to the nearest tenth of the distance between two marks.</a:t>
            </a:r>
          </a:p>
        </p:txBody>
      </p:sp>
      <p:sp>
        <p:nvSpPr>
          <p:cNvPr id="246789" name="Rectangle 5"/>
          <p:cNvSpPr>
            <a:spLocks noChangeArrowheads="1"/>
          </p:cNvSpPr>
          <p:nvPr/>
        </p:nvSpPr>
        <p:spPr bwMode="auto">
          <a:xfrm>
            <a:off x="1981200" y="4343400"/>
            <a:ext cx="1524000" cy="4572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790" name="Line 6"/>
          <p:cNvSpPr>
            <a:spLocks noChangeShapeType="1"/>
          </p:cNvSpPr>
          <p:nvPr/>
        </p:nvSpPr>
        <p:spPr bwMode="auto">
          <a:xfrm>
            <a:off x="1981200" y="4876800"/>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791" name="Line 7"/>
          <p:cNvSpPr>
            <a:spLocks noChangeShapeType="1"/>
          </p:cNvSpPr>
          <p:nvPr/>
        </p:nvSpPr>
        <p:spPr bwMode="auto">
          <a:xfrm>
            <a:off x="4876800" y="4876800"/>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792" name="Line 8"/>
          <p:cNvSpPr>
            <a:spLocks noChangeShapeType="1"/>
          </p:cNvSpPr>
          <p:nvPr/>
        </p:nvSpPr>
        <p:spPr bwMode="auto">
          <a:xfrm>
            <a:off x="3352800" y="4953000"/>
            <a:ext cx="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793" name="Line 9"/>
          <p:cNvSpPr>
            <a:spLocks noChangeShapeType="1"/>
          </p:cNvSpPr>
          <p:nvPr/>
        </p:nvSpPr>
        <p:spPr bwMode="auto">
          <a:xfrm>
            <a:off x="2209800" y="4953000"/>
            <a:ext cx="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794" name="Line 10"/>
          <p:cNvSpPr>
            <a:spLocks noChangeShapeType="1"/>
          </p:cNvSpPr>
          <p:nvPr/>
        </p:nvSpPr>
        <p:spPr bwMode="auto">
          <a:xfrm>
            <a:off x="2514600" y="4953000"/>
            <a:ext cx="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795" name="Line 11"/>
          <p:cNvSpPr>
            <a:spLocks noChangeShapeType="1"/>
          </p:cNvSpPr>
          <p:nvPr/>
        </p:nvSpPr>
        <p:spPr bwMode="auto">
          <a:xfrm>
            <a:off x="2819400" y="4953000"/>
            <a:ext cx="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796" name="Line 12"/>
          <p:cNvSpPr>
            <a:spLocks noChangeShapeType="1"/>
          </p:cNvSpPr>
          <p:nvPr/>
        </p:nvSpPr>
        <p:spPr bwMode="auto">
          <a:xfrm>
            <a:off x="3124200" y="4953000"/>
            <a:ext cx="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797" name="Line 13"/>
          <p:cNvSpPr>
            <a:spLocks noChangeShapeType="1"/>
          </p:cNvSpPr>
          <p:nvPr/>
        </p:nvSpPr>
        <p:spPr bwMode="auto">
          <a:xfrm>
            <a:off x="3657600" y="4953000"/>
            <a:ext cx="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798" name="Line 14"/>
          <p:cNvSpPr>
            <a:spLocks noChangeShapeType="1"/>
          </p:cNvSpPr>
          <p:nvPr/>
        </p:nvSpPr>
        <p:spPr bwMode="auto">
          <a:xfrm>
            <a:off x="3962400" y="4953000"/>
            <a:ext cx="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799" name="Line 15"/>
          <p:cNvSpPr>
            <a:spLocks noChangeShapeType="1"/>
          </p:cNvSpPr>
          <p:nvPr/>
        </p:nvSpPr>
        <p:spPr bwMode="auto">
          <a:xfrm>
            <a:off x="4267200" y="4953000"/>
            <a:ext cx="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800" name="Line 16"/>
          <p:cNvSpPr>
            <a:spLocks noChangeShapeType="1"/>
          </p:cNvSpPr>
          <p:nvPr/>
        </p:nvSpPr>
        <p:spPr bwMode="auto">
          <a:xfrm>
            <a:off x="4572000" y="4953000"/>
            <a:ext cx="0" cy="304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801" name="Text Box 17"/>
          <p:cNvSpPr txBox="1">
            <a:spLocks noChangeArrowheads="1"/>
          </p:cNvSpPr>
          <p:nvPr/>
        </p:nvSpPr>
        <p:spPr bwMode="auto">
          <a:xfrm>
            <a:off x="4648200" y="5562600"/>
            <a:ext cx="784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1 cm</a:t>
            </a:r>
          </a:p>
        </p:txBody>
      </p:sp>
      <p:sp>
        <p:nvSpPr>
          <p:cNvPr id="246802" name="Text Box 18"/>
          <p:cNvSpPr txBox="1">
            <a:spLocks noChangeArrowheads="1"/>
          </p:cNvSpPr>
          <p:nvPr/>
        </p:nvSpPr>
        <p:spPr bwMode="auto">
          <a:xfrm>
            <a:off x="1828800" y="55626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0</a:t>
            </a:r>
          </a:p>
        </p:txBody>
      </p:sp>
      <p:sp>
        <p:nvSpPr>
          <p:cNvPr id="246803" name="Text Box 19"/>
          <p:cNvSpPr txBox="1">
            <a:spLocks noChangeArrowheads="1"/>
          </p:cNvSpPr>
          <p:nvPr/>
        </p:nvSpPr>
        <p:spPr bwMode="auto">
          <a:xfrm>
            <a:off x="5638800" y="39624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latin typeface="Calibri" panose="020F0502020204030204" pitchFamily="34" charset="0"/>
                <a:cs typeface="Calibri" panose="020F0502020204030204" pitchFamily="34" charset="0"/>
              </a:rPr>
              <a:t>0. 55 cm? </a:t>
            </a:r>
          </a:p>
        </p:txBody>
      </p:sp>
      <p:sp>
        <p:nvSpPr>
          <p:cNvPr id="246804" name="Text Box 20"/>
          <p:cNvSpPr txBox="1">
            <a:spLocks noChangeArrowheads="1"/>
          </p:cNvSpPr>
          <p:nvPr/>
        </p:nvSpPr>
        <p:spPr bwMode="auto">
          <a:xfrm>
            <a:off x="5638800" y="44196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latin typeface="Calibri" panose="020F0502020204030204" pitchFamily="34" charset="0"/>
                <a:cs typeface="Calibri" panose="020F0502020204030204" pitchFamily="34" charset="0"/>
              </a:rPr>
              <a:t>0. 56 cm? </a:t>
            </a:r>
          </a:p>
        </p:txBody>
      </p:sp>
      <p:sp>
        <p:nvSpPr>
          <p:cNvPr id="246805" name="Text Box 21"/>
          <p:cNvSpPr txBox="1">
            <a:spLocks noChangeArrowheads="1"/>
          </p:cNvSpPr>
          <p:nvPr/>
        </p:nvSpPr>
        <p:spPr bwMode="auto">
          <a:xfrm>
            <a:off x="5638800" y="49530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latin typeface="Calibri" panose="020F0502020204030204" pitchFamily="34" charset="0"/>
                <a:cs typeface="Calibri" panose="020F0502020204030204" pitchFamily="34" charset="0"/>
              </a:rPr>
              <a:t>2 </a:t>
            </a:r>
            <a:r>
              <a:rPr lang="en-US" altLang="en-US" b="1" dirty="0" err="1">
                <a:latin typeface="Calibri" panose="020F0502020204030204" pitchFamily="34" charset="0"/>
                <a:cs typeface="Calibri" panose="020F0502020204030204" pitchFamily="34" charset="0"/>
              </a:rPr>
              <a:t>signif</a:t>
            </a:r>
            <a:r>
              <a:rPr lang="en-US" altLang="en-US" b="1" dirty="0">
                <a:latin typeface="Calibri" panose="020F0502020204030204" pitchFamily="34" charset="0"/>
                <a:cs typeface="Calibri" panose="020F0502020204030204" pitchFamily="34" charset="0"/>
              </a:rPr>
              <a:t>. figs</a:t>
            </a:r>
            <a:r>
              <a:rPr lang="en-US" altLang="en-US" dirty="0">
                <a:latin typeface="Calibri" panose="020F0502020204030204" pitchFamily="34" charset="0"/>
                <a:cs typeface="Calibri" panose="020F0502020204030204" pitchFamily="34" charset="0"/>
              </a:rPr>
              <a:t> </a:t>
            </a:r>
          </a:p>
        </p:txBody>
      </p:sp>
      <p:sp>
        <p:nvSpPr>
          <p:cNvPr id="246806" name="Text Box 22"/>
          <p:cNvSpPr txBox="1">
            <a:spLocks noChangeArrowheads="1"/>
          </p:cNvSpPr>
          <p:nvPr/>
        </p:nvSpPr>
        <p:spPr bwMode="auto">
          <a:xfrm>
            <a:off x="762000" y="60198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dirty="0">
                <a:latin typeface="Calibri" panose="020F0502020204030204" pitchFamily="34" charset="0"/>
                <a:cs typeface="Calibri" panose="020F0502020204030204" pitchFamily="34" charset="0"/>
              </a:rPr>
              <a:t>0. 55 cm implies an error of at least 0.55 ± 0.01 cm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6803"/>
                                        </p:tgtEl>
                                        <p:attrNameLst>
                                          <p:attrName>style.visibility</p:attrName>
                                        </p:attrNameLst>
                                      </p:cBhvr>
                                      <p:to>
                                        <p:strVal val="visible"/>
                                      </p:to>
                                    </p:set>
                                    <p:anim calcmode="lin" valueType="num">
                                      <p:cBhvr additive="base">
                                        <p:cTn id="7" dur="500" fill="hold"/>
                                        <p:tgtEl>
                                          <p:spTgt spid="246803"/>
                                        </p:tgtEl>
                                        <p:attrNameLst>
                                          <p:attrName>ppt_x</p:attrName>
                                        </p:attrNameLst>
                                      </p:cBhvr>
                                      <p:tavLst>
                                        <p:tav tm="0">
                                          <p:val>
                                            <p:strVal val="0-#ppt_w/2"/>
                                          </p:val>
                                        </p:tav>
                                        <p:tav tm="100000">
                                          <p:val>
                                            <p:strVal val="#ppt_x"/>
                                          </p:val>
                                        </p:tav>
                                      </p:tavLst>
                                    </p:anim>
                                    <p:anim calcmode="lin" valueType="num">
                                      <p:cBhvr additive="base">
                                        <p:cTn id="8" dur="500" fill="hold"/>
                                        <p:tgtEl>
                                          <p:spTgt spid="2468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6804"/>
                                        </p:tgtEl>
                                        <p:attrNameLst>
                                          <p:attrName>style.visibility</p:attrName>
                                        </p:attrNameLst>
                                      </p:cBhvr>
                                      <p:to>
                                        <p:strVal val="visible"/>
                                      </p:to>
                                    </p:set>
                                    <p:anim calcmode="lin" valueType="num">
                                      <p:cBhvr additive="base">
                                        <p:cTn id="13" dur="500" fill="hold"/>
                                        <p:tgtEl>
                                          <p:spTgt spid="246804"/>
                                        </p:tgtEl>
                                        <p:attrNameLst>
                                          <p:attrName>ppt_x</p:attrName>
                                        </p:attrNameLst>
                                      </p:cBhvr>
                                      <p:tavLst>
                                        <p:tav tm="0">
                                          <p:val>
                                            <p:strVal val="1+#ppt_w/2"/>
                                          </p:val>
                                        </p:tav>
                                        <p:tav tm="100000">
                                          <p:val>
                                            <p:strVal val="#ppt_x"/>
                                          </p:val>
                                        </p:tav>
                                      </p:tavLst>
                                    </p:anim>
                                    <p:anim calcmode="lin" valueType="num">
                                      <p:cBhvr additive="base">
                                        <p:cTn id="14" dur="500" fill="hold"/>
                                        <p:tgtEl>
                                          <p:spTgt spid="24680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6805"/>
                                        </p:tgtEl>
                                        <p:attrNameLst>
                                          <p:attrName>style.visibility</p:attrName>
                                        </p:attrNameLst>
                                      </p:cBhvr>
                                      <p:to>
                                        <p:strVal val="visible"/>
                                      </p:to>
                                    </p:set>
                                    <p:anim calcmode="lin" valueType="num">
                                      <p:cBhvr additive="base">
                                        <p:cTn id="19" dur="500" fill="hold"/>
                                        <p:tgtEl>
                                          <p:spTgt spid="246805"/>
                                        </p:tgtEl>
                                        <p:attrNameLst>
                                          <p:attrName>ppt_x</p:attrName>
                                        </p:attrNameLst>
                                      </p:cBhvr>
                                      <p:tavLst>
                                        <p:tav tm="0">
                                          <p:val>
                                            <p:strVal val="0-#ppt_w/2"/>
                                          </p:val>
                                        </p:tav>
                                        <p:tav tm="100000">
                                          <p:val>
                                            <p:strVal val="#ppt_x"/>
                                          </p:val>
                                        </p:tav>
                                      </p:tavLst>
                                    </p:anim>
                                    <p:anim calcmode="lin" valueType="num">
                                      <p:cBhvr additive="base">
                                        <p:cTn id="20" dur="500" fill="hold"/>
                                        <p:tgtEl>
                                          <p:spTgt spid="24680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6806"/>
                                        </p:tgtEl>
                                        <p:attrNameLst>
                                          <p:attrName>style.visibility</p:attrName>
                                        </p:attrNameLst>
                                      </p:cBhvr>
                                      <p:to>
                                        <p:strVal val="visible"/>
                                      </p:to>
                                    </p:set>
                                    <p:anim calcmode="lin" valueType="num">
                                      <p:cBhvr additive="base">
                                        <p:cTn id="25" dur="500" fill="hold"/>
                                        <p:tgtEl>
                                          <p:spTgt spid="246806"/>
                                        </p:tgtEl>
                                        <p:attrNameLst>
                                          <p:attrName>ppt_x</p:attrName>
                                        </p:attrNameLst>
                                      </p:cBhvr>
                                      <p:tavLst>
                                        <p:tav tm="0">
                                          <p:val>
                                            <p:strVal val="#ppt_x"/>
                                          </p:val>
                                        </p:tav>
                                        <p:tav tm="100000">
                                          <p:val>
                                            <p:strVal val="#ppt_x"/>
                                          </p:val>
                                        </p:tav>
                                      </p:tavLst>
                                    </p:anim>
                                    <p:anim calcmode="lin" valueType="num">
                                      <p:cBhvr additive="base">
                                        <p:cTn id="26" dur="500" fill="hold"/>
                                        <p:tgtEl>
                                          <p:spTgt spid="2468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03" grpId="0" autoUpdateAnimBg="0"/>
      <p:bldP spid="246804" grpId="0" autoUpdateAnimBg="0"/>
      <p:bldP spid="246805" grpId="0" autoUpdateAnimBg="0"/>
      <p:bldP spid="24680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685800" y="152400"/>
            <a:ext cx="7772400" cy="685800"/>
          </a:xfrm>
          <a:noFill/>
          <a:ln/>
        </p:spPr>
        <p:txBody>
          <a:bodyPr lIns="92075" tIns="46038" rIns="92075" bIns="46038"/>
          <a:lstStyle/>
          <a:p>
            <a:r>
              <a:rPr lang="en-US" altLang="en-US" sz="4000" b="1" dirty="0">
                <a:latin typeface="Calibri" panose="020F0502020204030204" pitchFamily="34" charset="0"/>
                <a:cs typeface="Calibri" panose="020F0502020204030204" pitchFamily="34" charset="0"/>
              </a:rPr>
              <a:t>Significant Figures</a:t>
            </a:r>
          </a:p>
        </p:txBody>
      </p:sp>
      <p:sp>
        <p:nvSpPr>
          <p:cNvPr id="246787" name="Rectangle 3"/>
          <p:cNvSpPr>
            <a:spLocks noGrp="1" noChangeArrowheads="1"/>
          </p:cNvSpPr>
          <p:nvPr>
            <p:ph idx="1"/>
          </p:nvPr>
        </p:nvSpPr>
        <p:spPr>
          <a:xfrm>
            <a:off x="990600" y="1828800"/>
            <a:ext cx="7772400" cy="4114800"/>
          </a:xfrm>
          <a:noFill/>
          <a:ln/>
        </p:spPr>
        <p:txBody>
          <a:bodyPr lIns="92075" tIns="46038" rIns="92075" bIns="46038"/>
          <a:lstStyle/>
          <a:p>
            <a:pPr>
              <a:buFontTx/>
              <a:buNone/>
            </a:pPr>
            <a:endParaRPr lang="en-US" altLang="en-US" b="1" dirty="0"/>
          </a:p>
          <a:p>
            <a:pPr>
              <a:buNone/>
            </a:pPr>
            <a:r>
              <a:rPr lang="en-US" altLang="en-US" sz="2800" b="1" dirty="0" smtClean="0">
                <a:latin typeface="Calibri" panose="020F0502020204030204" pitchFamily="34" charset="0"/>
                <a:cs typeface="Calibri" panose="020F0502020204030204" pitchFamily="34" charset="0"/>
              </a:rPr>
              <a:t>     </a:t>
            </a:r>
            <a:r>
              <a:rPr lang="en-US" altLang="en-US" sz="2800" b="1" dirty="0"/>
              <a:t>In experimental data, the first uncertain figure is the last significant figure. </a:t>
            </a:r>
          </a:p>
          <a:p>
            <a:pPr>
              <a:buFontTx/>
              <a:buNone/>
            </a:pPr>
            <a:endParaRPr lang="en-US" alt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483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altLang="en-US" sz="4000" b="1" dirty="0">
                <a:latin typeface="Calibri" panose="020F0502020204030204" pitchFamily="34" charset="0"/>
                <a:cs typeface="Calibri" panose="020F0502020204030204" pitchFamily="34" charset="0"/>
              </a:rPr>
              <a:t>Significant Figures in Arithmetic</a:t>
            </a:r>
          </a:p>
        </p:txBody>
      </p:sp>
      <p:sp>
        <p:nvSpPr>
          <p:cNvPr id="247811" name="Rectangle 3"/>
          <p:cNvSpPr>
            <a:spLocks noGrp="1" noChangeArrowheads="1"/>
          </p:cNvSpPr>
          <p:nvPr>
            <p:ph idx="1"/>
          </p:nvPr>
        </p:nvSpPr>
        <p:spPr>
          <a:xfrm>
            <a:off x="702860" y="1905000"/>
            <a:ext cx="7772400" cy="4114800"/>
          </a:xfrm>
        </p:spPr>
        <p:txBody>
          <a:bodyPr/>
          <a:lstStyle/>
          <a:p>
            <a:pPr algn="just">
              <a:buFontTx/>
              <a:buNone/>
            </a:pPr>
            <a:r>
              <a:rPr lang="en-US" altLang="en-US" sz="2800" b="1" dirty="0">
                <a:latin typeface="Calibri" panose="020F0502020204030204" pitchFamily="34" charset="0"/>
                <a:cs typeface="Calibri" panose="020F0502020204030204" pitchFamily="34" charset="0"/>
              </a:rPr>
              <a:t>Exact numbers</a:t>
            </a:r>
          </a:p>
          <a:p>
            <a:pPr algn="just">
              <a:buFontTx/>
              <a:buNone/>
            </a:pPr>
            <a:r>
              <a:rPr lang="en-US" altLang="en-US" sz="2800" dirty="0">
                <a:latin typeface="Calibri" panose="020F0502020204030204" pitchFamily="34" charset="0"/>
                <a:cs typeface="Calibri" panose="020F0502020204030204" pitchFamily="34" charset="0"/>
              </a:rPr>
              <a:t>	conversion factors, significant figure rules </a:t>
            </a:r>
            <a:r>
              <a:rPr lang="en-US" altLang="en-US" sz="2800" u="sng" dirty="0">
                <a:latin typeface="Calibri" panose="020F0502020204030204" pitchFamily="34" charset="0"/>
                <a:cs typeface="Calibri" panose="020F0502020204030204" pitchFamily="34" charset="0"/>
              </a:rPr>
              <a:t>do not</a:t>
            </a:r>
            <a:r>
              <a:rPr lang="en-US" altLang="en-US" sz="2800" dirty="0">
                <a:latin typeface="Calibri" panose="020F0502020204030204" pitchFamily="34" charset="0"/>
                <a:cs typeface="Calibri" panose="020F0502020204030204" pitchFamily="34" charset="0"/>
              </a:rPr>
              <a:t> apply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anim calcmode="lin" valueType="num">
                                      <p:cBhvr additive="base">
                                        <p:cTn id="7" dur="500" fill="hold"/>
                                        <p:tgtEl>
                                          <p:spTgt spid="2478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78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7811">
                                            <p:txEl>
                                              <p:pRg st="1" end="1"/>
                                            </p:txEl>
                                          </p:spTgt>
                                        </p:tgtEl>
                                        <p:attrNameLst>
                                          <p:attrName>style.visibility</p:attrName>
                                        </p:attrNameLst>
                                      </p:cBhvr>
                                      <p:to>
                                        <p:strVal val="visible"/>
                                      </p:to>
                                    </p:set>
                                    <p:anim calcmode="lin" valueType="num">
                                      <p:cBhvr additive="base">
                                        <p:cTn id="13" dur="500" fill="hold"/>
                                        <p:tgtEl>
                                          <p:spTgt spid="24781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781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r>
              <a:rPr lang="en-US" altLang="en-US" sz="4000" b="1" dirty="0">
                <a:latin typeface="Calibri" panose="020F0502020204030204" pitchFamily="34" charset="0"/>
                <a:cs typeface="Calibri" panose="020F0502020204030204" pitchFamily="34" charset="0"/>
              </a:rPr>
              <a:t>Significant Figures in Arithmetic</a:t>
            </a:r>
          </a:p>
        </p:txBody>
      </p:sp>
      <p:sp>
        <p:nvSpPr>
          <p:cNvPr id="248835" name="Rectangle 3"/>
          <p:cNvSpPr>
            <a:spLocks noGrp="1" noChangeArrowheads="1"/>
          </p:cNvSpPr>
          <p:nvPr>
            <p:ph idx="1"/>
          </p:nvPr>
        </p:nvSpPr>
        <p:spPr>
          <a:xfrm>
            <a:off x="609600" y="1905000"/>
            <a:ext cx="7772400" cy="4114800"/>
          </a:xfrm>
        </p:spPr>
        <p:txBody>
          <a:bodyPr/>
          <a:lstStyle/>
          <a:p>
            <a:pPr algn="just">
              <a:lnSpc>
                <a:spcPct val="90000"/>
              </a:lnSpc>
              <a:buFontTx/>
              <a:buNone/>
            </a:pPr>
            <a:r>
              <a:rPr lang="en-US" altLang="en-US" sz="2800" b="1" dirty="0">
                <a:latin typeface="Calibri" panose="020F0502020204030204" pitchFamily="34" charset="0"/>
                <a:cs typeface="Calibri" panose="020F0502020204030204" pitchFamily="34" charset="0"/>
              </a:rPr>
              <a:t>Addition and Subtraction</a:t>
            </a:r>
          </a:p>
          <a:p>
            <a:pPr algn="just">
              <a:lnSpc>
                <a:spcPct val="90000"/>
              </a:lnSpc>
              <a:buFontTx/>
              <a:buNone/>
            </a:pPr>
            <a:r>
              <a:rPr lang="en-US" altLang="en-US" sz="2800" dirty="0">
                <a:latin typeface="Calibri" panose="020F0502020204030204" pitchFamily="34" charset="0"/>
                <a:cs typeface="Calibri" panose="020F0502020204030204" pitchFamily="34" charset="0"/>
              </a:rPr>
              <a:t>	For addition and subtraction, the number of significant figures is determined by the piece of data with the fewest number of decimal places</a:t>
            </a:r>
            <a:r>
              <a:rPr lang="en-US" altLang="en-US" sz="2800" dirty="0" smtClean="0">
                <a:latin typeface="Calibri" panose="020F0502020204030204" pitchFamily="34" charset="0"/>
                <a:cs typeface="Calibri" panose="020F0502020204030204" pitchFamily="34" charset="0"/>
              </a:rPr>
              <a:t>.</a:t>
            </a:r>
          </a:p>
          <a:p>
            <a:pPr algn="just">
              <a:lnSpc>
                <a:spcPct val="90000"/>
              </a:lnSpc>
              <a:buFontTx/>
              <a:buNone/>
            </a:pPr>
            <a:endParaRPr lang="en-US" altLang="en-US" sz="2800" dirty="0">
              <a:latin typeface="Calibri" panose="020F0502020204030204" pitchFamily="34" charset="0"/>
              <a:cs typeface="Calibri" panose="020F0502020204030204" pitchFamily="34" charset="0"/>
            </a:endParaRPr>
          </a:p>
          <a:p>
            <a:pPr algn="just">
              <a:lnSpc>
                <a:spcPct val="90000"/>
              </a:lnSpc>
              <a:buFontTx/>
              <a:buNone/>
            </a:pPr>
            <a:r>
              <a:rPr lang="en-US" altLang="en-US" sz="2800" dirty="0"/>
              <a:t>           	     </a:t>
            </a:r>
            <a:r>
              <a:rPr lang="en-US" altLang="en-US" sz="2800" dirty="0" smtClean="0"/>
              <a:t>           </a:t>
            </a:r>
            <a:r>
              <a:rPr lang="en-US" altLang="en-US" sz="2800" dirty="0"/>
              <a:t>4.371</a:t>
            </a:r>
          </a:p>
          <a:p>
            <a:pPr algn="just">
              <a:lnSpc>
                <a:spcPct val="90000"/>
              </a:lnSpc>
              <a:buFontTx/>
              <a:buNone/>
            </a:pPr>
            <a:r>
              <a:rPr lang="en-US" altLang="en-US" sz="2800" dirty="0"/>
              <a:t>           	</a:t>
            </a:r>
            <a:r>
              <a:rPr lang="en-US" altLang="en-US" sz="2800" dirty="0" smtClean="0"/>
              <a:t>         + 302.</a:t>
            </a:r>
            <a:r>
              <a:rPr lang="en-US" altLang="en-US" sz="2800" dirty="0" smtClean="0">
                <a:solidFill>
                  <a:srgbClr val="C00000"/>
                </a:solidFill>
              </a:rPr>
              <a:t>5</a:t>
            </a:r>
          </a:p>
          <a:p>
            <a:pPr algn="just">
              <a:lnSpc>
                <a:spcPct val="60000"/>
              </a:lnSpc>
              <a:buFontTx/>
              <a:buNone/>
            </a:pPr>
            <a:r>
              <a:rPr lang="en-US" altLang="en-US" sz="2800" dirty="0" smtClean="0"/>
              <a:t>           </a:t>
            </a:r>
            <a:r>
              <a:rPr lang="en-US" altLang="en-US" sz="2800" dirty="0"/>
              <a:t>	</a:t>
            </a:r>
            <a:endParaRPr lang="en-US" altLang="en-US" sz="2800" dirty="0" smtClean="0"/>
          </a:p>
          <a:p>
            <a:pPr algn="just">
              <a:lnSpc>
                <a:spcPct val="60000"/>
              </a:lnSpc>
              <a:buFontTx/>
              <a:buNone/>
            </a:pPr>
            <a:r>
              <a:rPr lang="en-US" altLang="en-US" sz="2800" dirty="0"/>
              <a:t> </a:t>
            </a:r>
            <a:r>
              <a:rPr lang="en-US" altLang="en-US" sz="2800" dirty="0" smtClean="0"/>
              <a:t>                             306.</a:t>
            </a:r>
            <a:r>
              <a:rPr lang="en-US" altLang="en-US" sz="2800" dirty="0" smtClean="0">
                <a:solidFill>
                  <a:srgbClr val="C00000"/>
                </a:solidFill>
              </a:rPr>
              <a:t>8</a:t>
            </a:r>
            <a:endParaRPr lang="en-US" altLang="en-US" sz="2800" dirty="0">
              <a:solidFill>
                <a:srgbClr val="C00000"/>
              </a:solidFill>
            </a:endParaRPr>
          </a:p>
        </p:txBody>
      </p:sp>
      <p:cxnSp>
        <p:nvCxnSpPr>
          <p:cNvPr id="4" name="Straight Connector 3"/>
          <p:cNvCxnSpPr/>
          <p:nvPr/>
        </p:nvCxnSpPr>
        <p:spPr bwMode="auto">
          <a:xfrm>
            <a:off x="3505200" y="5029200"/>
            <a:ext cx="1524000" cy="0"/>
          </a:xfrm>
          <a:prstGeom prst="line">
            <a:avLst/>
          </a:prstGeom>
          <a:solidFill>
            <a:schemeClr val="accent1"/>
          </a:solidFill>
          <a:ln w="444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anim calcmode="lin" valueType="num">
                                      <p:cBhvr additive="base">
                                        <p:cTn id="7" dur="500" fill="hold"/>
                                        <p:tgtEl>
                                          <p:spTgt spid="2488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88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8835">
                                            <p:txEl>
                                              <p:pRg st="1" end="1"/>
                                            </p:txEl>
                                          </p:spTgt>
                                        </p:tgtEl>
                                        <p:attrNameLst>
                                          <p:attrName>style.visibility</p:attrName>
                                        </p:attrNameLst>
                                      </p:cBhvr>
                                      <p:to>
                                        <p:strVal val="visible"/>
                                      </p:to>
                                    </p:set>
                                    <p:anim calcmode="lin" valueType="num">
                                      <p:cBhvr additive="base">
                                        <p:cTn id="13" dur="500" fill="hold"/>
                                        <p:tgtEl>
                                          <p:spTgt spid="24883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88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8835">
                                            <p:txEl>
                                              <p:pRg st="3" end="3"/>
                                            </p:txEl>
                                          </p:spTgt>
                                        </p:tgtEl>
                                        <p:attrNameLst>
                                          <p:attrName>style.visibility</p:attrName>
                                        </p:attrNameLst>
                                      </p:cBhvr>
                                      <p:to>
                                        <p:strVal val="visible"/>
                                      </p:to>
                                    </p:set>
                                    <p:anim calcmode="lin" valueType="num">
                                      <p:cBhvr additive="base">
                                        <p:cTn id="19" dur="500" fill="hold"/>
                                        <p:tgtEl>
                                          <p:spTgt spid="24883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88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8835">
                                            <p:txEl>
                                              <p:pRg st="4" end="4"/>
                                            </p:txEl>
                                          </p:spTgt>
                                        </p:tgtEl>
                                        <p:attrNameLst>
                                          <p:attrName>style.visibility</p:attrName>
                                        </p:attrNameLst>
                                      </p:cBhvr>
                                      <p:to>
                                        <p:strVal val="visible"/>
                                      </p:to>
                                    </p:set>
                                    <p:anim calcmode="lin" valueType="num">
                                      <p:cBhvr additive="base">
                                        <p:cTn id="25" dur="500" fill="hold"/>
                                        <p:tgtEl>
                                          <p:spTgt spid="24883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488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48835">
                                            <p:txEl>
                                              <p:pRg st="5" end="5"/>
                                            </p:txEl>
                                          </p:spTgt>
                                        </p:tgtEl>
                                        <p:attrNameLst>
                                          <p:attrName>style.visibility</p:attrName>
                                        </p:attrNameLst>
                                      </p:cBhvr>
                                      <p:to>
                                        <p:strVal val="visible"/>
                                      </p:to>
                                    </p:set>
                                    <p:anim calcmode="lin" valueType="num">
                                      <p:cBhvr additive="base">
                                        <p:cTn id="31" dur="500" fill="hold"/>
                                        <p:tgtEl>
                                          <p:spTgt spid="248835">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488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48835">
                                            <p:txEl>
                                              <p:pRg st="6" end="6"/>
                                            </p:txEl>
                                          </p:spTgt>
                                        </p:tgtEl>
                                        <p:attrNameLst>
                                          <p:attrName>style.visibility</p:attrName>
                                        </p:attrNameLst>
                                      </p:cBhvr>
                                      <p:to>
                                        <p:strVal val="visible"/>
                                      </p:to>
                                    </p:set>
                                    <p:anim calcmode="lin" valueType="num">
                                      <p:cBhvr additive="base">
                                        <p:cTn id="41" dur="500" fill="hold"/>
                                        <p:tgtEl>
                                          <p:spTgt spid="248835">
                                            <p:txEl>
                                              <p:pRg st="6" end="6"/>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4883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uiExpand="1"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altLang="en-US" sz="4000" b="1" dirty="0">
                <a:latin typeface="Calibri" panose="020F0502020204030204" pitchFamily="34" charset="0"/>
                <a:cs typeface="Calibri" panose="020F0502020204030204" pitchFamily="34" charset="0"/>
              </a:rPr>
              <a:t>Significant Figures in Arithmetic</a:t>
            </a:r>
          </a:p>
        </p:txBody>
      </p:sp>
      <mc:AlternateContent xmlns:mc="http://schemas.openxmlformats.org/markup-compatibility/2006" xmlns:a14="http://schemas.microsoft.com/office/drawing/2010/main">
        <mc:Choice Requires="a14">
          <p:sp>
            <p:nvSpPr>
              <p:cNvPr id="249859" name="Rectangle 3"/>
              <p:cNvSpPr>
                <a:spLocks noGrp="1" noChangeArrowheads="1"/>
              </p:cNvSpPr>
              <p:nvPr>
                <p:ph idx="1"/>
              </p:nvPr>
            </p:nvSpPr>
            <p:spPr/>
            <p:txBody>
              <a:bodyPr/>
              <a:lstStyle/>
              <a:p>
                <a:pPr algn="just">
                  <a:lnSpc>
                    <a:spcPct val="90000"/>
                  </a:lnSpc>
                  <a:buFontTx/>
                  <a:buNone/>
                </a:pPr>
                <a:r>
                  <a:rPr lang="en-US" altLang="en-US" sz="2800" b="1" dirty="0" smtClean="0">
                    <a:latin typeface="Calibri" panose="020F0502020204030204" pitchFamily="34" charset="0"/>
                    <a:cs typeface="Calibri" panose="020F0502020204030204" pitchFamily="34" charset="0"/>
                  </a:rPr>
                  <a:t>Multiplication and Division</a:t>
                </a:r>
              </a:p>
              <a:p>
                <a:pPr algn="just">
                  <a:lnSpc>
                    <a:spcPct val="90000"/>
                  </a:lnSpc>
                  <a:buFontTx/>
                  <a:buNone/>
                </a:pPr>
                <a:r>
                  <a:rPr lang="en-US" altLang="en-US" sz="2800" dirty="0">
                    <a:latin typeface="Calibri" panose="020F0502020204030204" pitchFamily="34" charset="0"/>
                    <a:cs typeface="Calibri" panose="020F0502020204030204" pitchFamily="34" charset="0"/>
                  </a:rPr>
                  <a:t>	For </a:t>
                </a:r>
                <a:r>
                  <a:rPr lang="en-US" altLang="en-US" sz="2800" i="1" dirty="0">
                    <a:solidFill>
                      <a:srgbClr val="C00000"/>
                    </a:solidFill>
                    <a:latin typeface="Calibri" panose="020F0502020204030204" pitchFamily="34" charset="0"/>
                    <a:cs typeface="Calibri" panose="020F0502020204030204" pitchFamily="34" charset="0"/>
                  </a:rPr>
                  <a:t>multiplication</a:t>
                </a:r>
                <a:r>
                  <a:rPr lang="en-US" altLang="en-US" sz="2800" dirty="0">
                    <a:latin typeface="Calibri" panose="020F0502020204030204" pitchFamily="34" charset="0"/>
                    <a:cs typeface="Calibri" panose="020F0502020204030204" pitchFamily="34" charset="0"/>
                  </a:rPr>
                  <a:t> and </a:t>
                </a:r>
                <a:r>
                  <a:rPr lang="en-US" altLang="en-US" sz="2800" i="1" dirty="0">
                    <a:solidFill>
                      <a:srgbClr val="C00000"/>
                    </a:solidFill>
                    <a:latin typeface="Calibri" panose="020F0502020204030204" pitchFamily="34" charset="0"/>
                    <a:cs typeface="Calibri" panose="020F0502020204030204" pitchFamily="34" charset="0"/>
                  </a:rPr>
                  <a:t>division</a:t>
                </a:r>
                <a:r>
                  <a:rPr lang="en-US" altLang="en-US" sz="2800" dirty="0">
                    <a:latin typeface="Calibri" panose="020F0502020204030204" pitchFamily="34" charset="0"/>
                    <a:cs typeface="Calibri" panose="020F0502020204030204" pitchFamily="34" charset="0"/>
                  </a:rPr>
                  <a:t>, the number of significant figures used in the answer is the number in the value with the </a:t>
                </a:r>
                <a:r>
                  <a:rPr lang="en-US" altLang="en-US" sz="2800" i="1" dirty="0">
                    <a:solidFill>
                      <a:srgbClr val="C00000"/>
                    </a:solidFill>
                    <a:latin typeface="Calibri" panose="020F0502020204030204" pitchFamily="34" charset="0"/>
                    <a:cs typeface="Calibri" panose="020F0502020204030204" pitchFamily="34" charset="0"/>
                  </a:rPr>
                  <a:t>fewest</a:t>
                </a:r>
                <a:r>
                  <a:rPr lang="en-US" altLang="en-US" sz="2800" dirty="0">
                    <a:solidFill>
                      <a:srgbClr val="C00000"/>
                    </a:solidFill>
                    <a:latin typeface="Calibri" panose="020F0502020204030204" pitchFamily="34" charset="0"/>
                    <a:cs typeface="Calibri" panose="020F0502020204030204" pitchFamily="34" charset="0"/>
                  </a:rPr>
                  <a:t> </a:t>
                </a:r>
                <a:r>
                  <a:rPr lang="en-US" altLang="en-US" sz="2800" dirty="0">
                    <a:latin typeface="Calibri" panose="020F0502020204030204" pitchFamily="34" charset="0"/>
                    <a:cs typeface="Calibri" panose="020F0502020204030204" pitchFamily="34" charset="0"/>
                  </a:rPr>
                  <a:t>significant figures</a:t>
                </a:r>
                <a:r>
                  <a:rPr lang="en-US" altLang="en-US" sz="2800" dirty="0" smtClean="0">
                    <a:latin typeface="Calibri" panose="020F0502020204030204" pitchFamily="34" charset="0"/>
                    <a:cs typeface="Calibri" panose="020F0502020204030204" pitchFamily="34" charset="0"/>
                  </a:rPr>
                  <a:t>.</a:t>
                </a:r>
              </a:p>
              <a:p>
                <a:pPr algn="just">
                  <a:lnSpc>
                    <a:spcPct val="90000"/>
                  </a:lnSpc>
                  <a:buFontTx/>
                  <a:buNone/>
                </a:pPr>
                <a:endParaRPr lang="en-US" altLang="en-US" dirty="0">
                  <a:latin typeface="Calibri" panose="020F0502020204030204" pitchFamily="34" charset="0"/>
                  <a:cs typeface="Calibri" panose="020F0502020204030204" pitchFamily="34" charset="0"/>
                </a:endParaRPr>
              </a:p>
              <a:p>
                <a:pPr algn="just">
                  <a:lnSpc>
                    <a:spcPct val="90000"/>
                  </a:lnSpc>
                  <a:buFontTx/>
                  <a:buNone/>
                </a:pPr>
                <a14:m>
                  <m:oMathPara xmlns:m="http://schemas.openxmlformats.org/officeDocument/2006/math">
                    <m:oMathParaPr>
                      <m:jc m:val="centerGroup"/>
                    </m:oMathParaPr>
                    <m:oMath xmlns:m="http://schemas.openxmlformats.org/officeDocument/2006/math">
                      <m:f>
                        <m:fPr>
                          <m:ctrlPr>
                            <a:rPr lang="en-US" altLang="en-US" i="1" smtClean="0">
                              <a:latin typeface="Cambria Math" panose="02040503050406030204" pitchFamily="18" charset="0"/>
                            </a:rPr>
                          </m:ctrlPr>
                        </m:fPr>
                        <m:num>
                          <m:r>
                            <a:rPr lang="en-US" altLang="en-US" b="0" i="1" smtClean="0">
                              <a:latin typeface="Cambria Math" panose="02040503050406030204" pitchFamily="18" charset="0"/>
                            </a:rPr>
                            <m:t>2075</m:t>
                          </m:r>
                          <m:r>
                            <a:rPr lang="en-US" altLang="en-US" b="0" i="1" smtClean="0">
                              <a:latin typeface="Cambria Math" panose="02040503050406030204" pitchFamily="18" charset="0"/>
                              <a:ea typeface="Cambria Math" panose="02040503050406030204" pitchFamily="18" charset="0"/>
                            </a:rPr>
                            <m:t>∙</m:t>
                          </m:r>
                          <m:r>
                            <a:rPr lang="en-US" altLang="en-US" b="0" i="1" smtClean="0">
                              <a:solidFill>
                                <a:srgbClr val="C00000"/>
                              </a:solidFill>
                              <a:latin typeface="Cambria Math" panose="02040503050406030204" pitchFamily="18" charset="0"/>
                              <a:ea typeface="Cambria Math" panose="02040503050406030204" pitchFamily="18" charset="0"/>
                            </a:rPr>
                            <m:t>14</m:t>
                          </m:r>
                        </m:num>
                        <m:den>
                          <m:r>
                            <a:rPr lang="en-US" altLang="en-US" b="0" i="1" smtClean="0">
                              <a:latin typeface="Cambria Math" panose="02040503050406030204" pitchFamily="18" charset="0"/>
                            </a:rPr>
                            <m:t>144</m:t>
                          </m:r>
                        </m:den>
                      </m:f>
                      <m:r>
                        <a:rPr lang="en-US" altLang="en-US" b="0" i="1" smtClean="0">
                          <a:latin typeface="Cambria Math" panose="02040503050406030204" pitchFamily="18" charset="0"/>
                        </a:rPr>
                        <m:t>=</m:t>
                      </m:r>
                      <m:r>
                        <a:rPr lang="en-US" altLang="en-US" b="0" i="1" smtClean="0">
                          <a:solidFill>
                            <a:srgbClr val="C00000"/>
                          </a:solidFill>
                          <a:latin typeface="Cambria Math" panose="02040503050406030204" pitchFamily="18" charset="0"/>
                        </a:rPr>
                        <m:t>2.0</m:t>
                      </m:r>
                      <m:r>
                        <a:rPr lang="en-US" altLang="en-US" b="0" i="1" smtClean="0">
                          <a:latin typeface="Cambria Math" panose="02040503050406030204" pitchFamily="18" charset="0"/>
                        </a:rPr>
                        <m:t> </m:t>
                      </m:r>
                      <m:r>
                        <m:rPr>
                          <m:sty m:val="p"/>
                        </m:rPr>
                        <a:rPr lang="en-US" altLang="en-US" b="0" i="0" smtClean="0">
                          <a:latin typeface="Cambria Math" panose="02040503050406030204" pitchFamily="18" charset="0"/>
                        </a:rPr>
                        <m:t>x</m:t>
                      </m:r>
                      <m:r>
                        <a:rPr lang="en-US" altLang="en-US" b="0" i="1" smtClean="0">
                          <a:latin typeface="Cambria Math" panose="02040503050406030204" pitchFamily="18" charset="0"/>
                        </a:rPr>
                        <m:t> </m:t>
                      </m:r>
                      <m:sSup>
                        <m:sSupPr>
                          <m:ctrlPr>
                            <a:rPr lang="en-US" altLang="en-US" b="0" i="1" smtClean="0">
                              <a:latin typeface="Cambria Math" panose="02040503050406030204" pitchFamily="18" charset="0"/>
                            </a:rPr>
                          </m:ctrlPr>
                        </m:sSupPr>
                        <m:e>
                          <m:r>
                            <a:rPr lang="en-US" altLang="en-US" b="0" i="1" smtClean="0">
                              <a:latin typeface="Cambria Math" panose="02040503050406030204" pitchFamily="18" charset="0"/>
                            </a:rPr>
                            <m:t>10</m:t>
                          </m:r>
                        </m:e>
                        <m:sup>
                          <m:r>
                            <a:rPr lang="en-US" altLang="en-US" b="0" i="1" smtClean="0">
                              <a:latin typeface="Cambria Math" panose="02040503050406030204" pitchFamily="18" charset="0"/>
                            </a:rPr>
                            <m:t>2</m:t>
                          </m:r>
                        </m:sup>
                      </m:sSup>
                    </m:oMath>
                  </m:oMathPara>
                </a14:m>
                <a:endParaRPr lang="en-US" altLang="en-US" sz="2800" dirty="0"/>
              </a:p>
              <a:p>
                <a:pPr algn="just">
                  <a:lnSpc>
                    <a:spcPct val="90000"/>
                  </a:lnSpc>
                  <a:buFontTx/>
                  <a:buNone/>
                </a:pPr>
                <a:r>
                  <a:rPr lang="en-US" altLang="en-US" sz="2800" dirty="0"/>
                  <a:t>	</a:t>
                </a:r>
              </a:p>
            </p:txBody>
          </p:sp>
        </mc:Choice>
        <mc:Fallback xmlns="">
          <p:sp>
            <p:nvSpPr>
              <p:cNvPr id="249859" name="Rectangle 3"/>
              <p:cNvSpPr>
                <a:spLocks noGrp="1" noRot="1" noChangeAspect="1" noMove="1" noResize="1" noEditPoints="1" noAdjustHandles="1" noChangeArrowheads="1" noChangeShapeType="1" noTextEdit="1"/>
              </p:cNvSpPr>
              <p:nvPr>
                <p:ph idx="1"/>
              </p:nvPr>
            </p:nvSpPr>
            <p:spPr>
              <a:blipFill rotWithShape="0">
                <a:blip r:embed="rId2"/>
                <a:stretch>
                  <a:fillRect l="-1647" t="-2370" r="-1569"/>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anim calcmode="lin" valueType="num">
                                      <p:cBhvr additive="base">
                                        <p:cTn id="7" dur="500" fill="hold"/>
                                        <p:tgtEl>
                                          <p:spTgt spid="2498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98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9859">
                                            <p:txEl>
                                              <p:pRg st="1" end="1"/>
                                            </p:txEl>
                                          </p:spTgt>
                                        </p:tgtEl>
                                        <p:attrNameLst>
                                          <p:attrName>style.visibility</p:attrName>
                                        </p:attrNameLst>
                                      </p:cBhvr>
                                      <p:to>
                                        <p:strVal val="visible"/>
                                      </p:to>
                                    </p:set>
                                    <p:anim calcmode="lin" valueType="num">
                                      <p:cBhvr additive="base">
                                        <p:cTn id="13" dur="500" fill="hold"/>
                                        <p:tgtEl>
                                          <p:spTgt spid="24985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98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9859">
                                            <p:txEl>
                                              <p:pRg st="3" end="3"/>
                                            </p:txEl>
                                          </p:spTgt>
                                        </p:tgtEl>
                                        <p:attrNameLst>
                                          <p:attrName>style.visibility</p:attrName>
                                        </p:attrNameLst>
                                      </p:cBhvr>
                                      <p:to>
                                        <p:strVal val="visible"/>
                                      </p:to>
                                    </p:set>
                                    <p:anim calcmode="lin" valueType="num">
                                      <p:cBhvr additive="base">
                                        <p:cTn id="19" dur="500" fill="hold"/>
                                        <p:tgtEl>
                                          <p:spTgt spid="24985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98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9859">
                                            <p:txEl>
                                              <p:pRg st="4" end="4"/>
                                            </p:txEl>
                                          </p:spTgt>
                                        </p:tgtEl>
                                        <p:attrNameLst>
                                          <p:attrName>style.visibility</p:attrName>
                                        </p:attrNameLst>
                                      </p:cBhvr>
                                      <p:to>
                                        <p:strVal val="visible"/>
                                      </p:to>
                                    </p:set>
                                    <p:anim calcmode="lin" valueType="num">
                                      <p:cBhvr additive="base">
                                        <p:cTn id="25" dur="500" fill="hold"/>
                                        <p:tgtEl>
                                          <p:spTgt spid="249859">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4985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p:bldLst>
  </p:timing>
</p:sld>
</file>

<file path=ppt/theme/theme1.xml><?xml version="1.0" encoding="utf-8"?>
<a:theme xmlns:a="http://schemas.openxmlformats.org/drawingml/2006/main" name="Blank Presentation">
  <a:themeElements>
    <a:clrScheme name="">
      <a:dk1>
        <a:srgbClr val="0033CC"/>
      </a:dk1>
      <a:lt1>
        <a:srgbClr val="FFFFFF"/>
      </a:lt1>
      <a:dk2>
        <a:srgbClr val="CC3300"/>
      </a:dk2>
      <a:lt2>
        <a:srgbClr val="66CCFF"/>
      </a:lt2>
      <a:accent1>
        <a:srgbClr val="66CCFF"/>
      </a:accent1>
      <a:accent2>
        <a:srgbClr val="3333CC"/>
      </a:accent2>
      <a:accent3>
        <a:srgbClr val="FFFFFF"/>
      </a:accent3>
      <a:accent4>
        <a:srgbClr val="002AAE"/>
      </a:accent4>
      <a:accent5>
        <a:srgbClr val="B8E2FF"/>
      </a:accent5>
      <a:accent6>
        <a:srgbClr val="2D2DB9"/>
      </a:accent6>
      <a:hlink>
        <a:srgbClr val="FF3300"/>
      </a:hlink>
      <a:folHlink>
        <a:srgbClr val="FF9900"/>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1762</TotalTime>
  <Words>917</Words>
  <Application>Microsoft Office PowerPoint</Application>
  <PresentationFormat>On-screen Show (4:3)</PresentationFormat>
  <Paragraphs>261</Paragraphs>
  <Slides>35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Cambria Math</vt:lpstr>
      <vt:lpstr>Comic Sans MS</vt:lpstr>
      <vt:lpstr>Courier</vt:lpstr>
      <vt:lpstr>Times New Roman</vt:lpstr>
      <vt:lpstr>Blank Presentation</vt:lpstr>
      <vt:lpstr>Chapter 3</vt:lpstr>
      <vt:lpstr>PowerPoint Presentation</vt:lpstr>
      <vt:lpstr>Significant Figures</vt:lpstr>
      <vt:lpstr>Counting Significant Figures</vt:lpstr>
      <vt:lpstr>Significant Figures</vt:lpstr>
      <vt:lpstr>Significant Figures</vt:lpstr>
      <vt:lpstr>Significant Figures in Arithmetic</vt:lpstr>
      <vt:lpstr>Significant Figures in Arithmetic</vt:lpstr>
      <vt:lpstr>Significant Figures in Arithmetic</vt:lpstr>
      <vt:lpstr>Significant Figures in Arithmetic</vt:lpstr>
      <vt:lpstr>Significant Figures in Arithmetic</vt:lpstr>
      <vt:lpstr>Significant Figures in Arithmetic</vt:lpstr>
      <vt:lpstr>Significant Figures in Arithmetic</vt:lpstr>
      <vt:lpstr>Types of Error</vt:lpstr>
      <vt:lpstr>Analog Spectrometer</vt:lpstr>
      <vt:lpstr>Types of Error</vt:lpstr>
      <vt:lpstr>Types of Error</vt:lpstr>
      <vt:lpstr>(SRS) Standard Reference Samples</vt:lpstr>
      <vt:lpstr>Types of Error</vt:lpstr>
      <vt:lpstr>Types of Error</vt:lpstr>
      <vt:lpstr>PowerPoint Presentation</vt:lpstr>
      <vt:lpstr>PowerPoint Presentation</vt:lpstr>
      <vt:lpstr>Precision and Accuracy</vt:lpstr>
      <vt:lpstr>Absolute Uncertainty (Error)</vt:lpstr>
      <vt:lpstr>PowerPoint Presentation</vt:lpstr>
      <vt:lpstr>PowerPoint Presentation</vt:lpstr>
      <vt:lpstr>PowerPoint Presentation</vt:lpstr>
      <vt:lpstr>PowerPoint Presentation</vt:lpstr>
      <vt:lpstr>…and NOW</vt:lpstr>
      <vt:lpstr>Relative Uncertainty (Error)</vt:lpstr>
      <vt:lpstr>Propagation of Error</vt:lpstr>
      <vt:lpstr>Propagation of Error</vt:lpstr>
      <vt:lpstr>Propagation of Error</vt:lpstr>
      <vt:lpstr>Propagation of Error</vt:lpstr>
      <vt:lpstr>Propagation of Error</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ChemStation Customer of</dc:creator>
  <cp:lastModifiedBy>Mike</cp:lastModifiedBy>
  <cp:revision>112</cp:revision>
  <cp:lastPrinted>2000-08-21T18:04:55Z</cp:lastPrinted>
  <dcterms:created xsi:type="dcterms:W3CDTF">1999-07-13T18:35:09Z</dcterms:created>
  <dcterms:modified xsi:type="dcterms:W3CDTF">2017-02-03T04:01:32Z</dcterms:modified>
</cp:coreProperties>
</file>